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8" r:id="rId6"/>
    <p:sldId id="273" r:id="rId7"/>
    <p:sldId id="274" r:id="rId8"/>
    <p:sldId id="270" r:id="rId9"/>
    <p:sldId id="272" r:id="rId10"/>
    <p:sldId id="271" r:id="rId11"/>
    <p:sldId id="275" r:id="rId12"/>
    <p:sldId id="277" r:id="rId13"/>
    <p:sldId id="269" r:id="rId14"/>
    <p:sldId id="276" r:id="rId15"/>
    <p:sldId id="267" r:id="rId16"/>
  </p:sldIdLst>
  <p:sldSz cx="12192000" cy="6858000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86" d="100"/>
          <a:sy n="86" d="100"/>
        </p:scale>
        <p:origin x="108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42961-36AE-44F5-B334-046443E3A2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1FCD78-2729-4638-8E36-2AEB9E5E7966}">
      <dgm:prSet phldrT="[Testo]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Housing</a:t>
          </a:r>
          <a:r>
            <a:rPr lang="it-IT" dirty="0" smtClean="0"/>
            <a:t> </a:t>
          </a:r>
          <a:r>
            <a:rPr lang="it-IT" dirty="0" err="1" smtClean="0"/>
            <a:t>Canteen</a:t>
          </a:r>
          <a:r>
            <a:rPr lang="it-IT" dirty="0" smtClean="0"/>
            <a:t> </a:t>
          </a:r>
          <a:r>
            <a:rPr lang="it-IT" dirty="0" err="1" smtClean="0"/>
            <a:t>Transport</a:t>
          </a:r>
          <a:endParaRPr lang="it-IT" dirty="0"/>
        </a:p>
      </dgm:t>
    </dgm:pt>
    <dgm:pt modelId="{1C5F4CF9-E7A9-473E-9897-ACCF076650E1}" type="parTrans" cxnId="{A922F5E3-200E-4F35-9E17-08B809CE99BC}">
      <dgm:prSet/>
      <dgm:spPr/>
      <dgm:t>
        <a:bodyPr/>
        <a:lstStyle/>
        <a:p>
          <a:endParaRPr lang="it-IT"/>
        </a:p>
      </dgm:t>
    </dgm:pt>
    <dgm:pt modelId="{35A1BC74-17AB-492D-846F-27FC3301933A}" type="sibTrans" cxnId="{A922F5E3-200E-4F35-9E17-08B809CE99BC}">
      <dgm:prSet/>
      <dgm:spPr/>
      <dgm:t>
        <a:bodyPr/>
        <a:lstStyle/>
        <a:p>
          <a:endParaRPr lang="it-IT"/>
        </a:p>
      </dgm:t>
    </dgm:pt>
    <dgm:pt modelId="{74D10C8B-D2AE-46E1-AD54-96C9E37A9F80}">
      <dgm:prSet phldrT="[Testo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Services</a:t>
          </a:r>
          <a:endParaRPr lang="it-IT" dirty="0"/>
        </a:p>
      </dgm:t>
    </dgm:pt>
    <dgm:pt modelId="{F83E844D-C128-4E0C-A27B-22550F57A43C}" type="parTrans" cxnId="{C6046F6D-59C7-4522-AFDD-381795144989}">
      <dgm:prSet/>
      <dgm:spPr/>
      <dgm:t>
        <a:bodyPr/>
        <a:lstStyle/>
        <a:p>
          <a:endParaRPr lang="it-IT"/>
        </a:p>
      </dgm:t>
    </dgm:pt>
    <dgm:pt modelId="{6F6A31B1-81AA-4950-9431-904CB5DF4B92}" type="sibTrans" cxnId="{C6046F6D-59C7-4522-AFDD-381795144989}">
      <dgm:prSet/>
      <dgm:spPr/>
      <dgm:t>
        <a:bodyPr/>
        <a:lstStyle/>
        <a:p>
          <a:endParaRPr lang="it-IT"/>
        </a:p>
      </dgm:t>
    </dgm:pt>
    <dgm:pt modelId="{EDE379A5-FD02-42CD-8A25-0F0E7F373A9C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Sport &amp; </a:t>
          </a:r>
          <a:r>
            <a:rPr lang="it-IT" dirty="0" err="1" smtClean="0"/>
            <a:t>Leisure</a:t>
          </a:r>
          <a:endParaRPr lang="it-IT" dirty="0"/>
        </a:p>
      </dgm:t>
    </dgm:pt>
    <dgm:pt modelId="{2E6606C4-08A4-4CDC-B678-5F2D4F5ED9D4}" type="parTrans" cxnId="{213867F4-51A4-4E44-8667-3A0F314039B9}">
      <dgm:prSet/>
      <dgm:spPr/>
      <dgm:t>
        <a:bodyPr/>
        <a:lstStyle/>
        <a:p>
          <a:endParaRPr lang="it-IT"/>
        </a:p>
      </dgm:t>
    </dgm:pt>
    <dgm:pt modelId="{7323AF3B-71CE-46E0-9026-75F8AC092ADA}" type="sibTrans" cxnId="{213867F4-51A4-4E44-8667-3A0F314039B9}">
      <dgm:prSet/>
      <dgm:spPr/>
      <dgm:t>
        <a:bodyPr/>
        <a:lstStyle/>
        <a:p>
          <a:endParaRPr lang="it-IT"/>
        </a:p>
      </dgm:t>
    </dgm:pt>
    <dgm:pt modelId="{1D37226E-77F2-4A49-B850-9B1A364A240C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Contacts</a:t>
          </a:r>
          <a:endParaRPr lang="it-IT" dirty="0"/>
        </a:p>
      </dgm:t>
    </dgm:pt>
    <dgm:pt modelId="{E321A747-BCEF-4EAA-A34B-5A9C346F1EE3}" type="parTrans" cxnId="{27F68CB4-1ECF-46FD-878C-D273273E48DD}">
      <dgm:prSet/>
      <dgm:spPr/>
      <dgm:t>
        <a:bodyPr/>
        <a:lstStyle/>
        <a:p>
          <a:endParaRPr lang="it-IT"/>
        </a:p>
      </dgm:t>
    </dgm:pt>
    <dgm:pt modelId="{285CD186-0A1B-4741-8148-692787FC1EC8}" type="sibTrans" cxnId="{27F68CB4-1ECF-46FD-878C-D273273E48DD}">
      <dgm:prSet/>
      <dgm:spPr/>
      <dgm:t>
        <a:bodyPr/>
        <a:lstStyle/>
        <a:p>
          <a:endParaRPr lang="it-IT"/>
        </a:p>
      </dgm:t>
    </dgm:pt>
    <dgm:pt modelId="{11A6349F-ACCA-4D0E-962E-F07C95C6F0C4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Studenti online &amp; </a:t>
          </a:r>
          <a:br>
            <a:rPr lang="it-IT" dirty="0" smtClean="0"/>
          </a:br>
          <a:r>
            <a:rPr lang="it-IT" dirty="0" err="1" smtClean="0"/>
            <a:t>App</a:t>
          </a:r>
          <a:r>
            <a:rPr lang="it-IT" dirty="0" smtClean="0"/>
            <a:t> </a:t>
          </a:r>
          <a:r>
            <a:rPr lang="it-IT" dirty="0" err="1" smtClean="0"/>
            <a:t>myUnibo</a:t>
          </a:r>
          <a:endParaRPr lang="it-IT" dirty="0"/>
        </a:p>
      </dgm:t>
    </dgm:pt>
    <dgm:pt modelId="{493E97DA-700C-41D1-ADD9-443F96F23388}" type="parTrans" cxnId="{7FAFE303-ED90-48B6-B4C7-85DBD77A8591}">
      <dgm:prSet/>
      <dgm:spPr/>
      <dgm:t>
        <a:bodyPr/>
        <a:lstStyle/>
        <a:p>
          <a:endParaRPr lang="it-IT"/>
        </a:p>
      </dgm:t>
    </dgm:pt>
    <dgm:pt modelId="{A51F153B-2019-4560-8C3B-3F4D00E77E38}" type="sibTrans" cxnId="{7FAFE303-ED90-48B6-B4C7-85DBD77A8591}">
      <dgm:prSet/>
      <dgm:spPr/>
      <dgm:t>
        <a:bodyPr/>
        <a:lstStyle/>
        <a:p>
          <a:endParaRPr lang="it-IT"/>
        </a:p>
      </dgm:t>
    </dgm:pt>
    <dgm:pt modelId="{17B8A86D-ADEE-4777-8018-91A4017BD9DD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Studying</a:t>
          </a:r>
          <a:r>
            <a:rPr lang="it-IT" dirty="0" smtClean="0"/>
            <a:t> </a:t>
          </a:r>
          <a:r>
            <a:rPr lang="it-IT" dirty="0" err="1" smtClean="0"/>
            <a:t>abroad</a:t>
          </a:r>
          <a:endParaRPr lang="it-IT" dirty="0"/>
        </a:p>
      </dgm:t>
    </dgm:pt>
    <dgm:pt modelId="{7722F611-856C-4F29-9ACD-D3C0E7BFAF6C}" type="parTrans" cxnId="{4042F22E-B744-4CCC-8ECE-33E963ECC906}">
      <dgm:prSet/>
      <dgm:spPr/>
      <dgm:t>
        <a:bodyPr/>
        <a:lstStyle/>
        <a:p>
          <a:endParaRPr lang="it-IT"/>
        </a:p>
      </dgm:t>
    </dgm:pt>
    <dgm:pt modelId="{D1B17F5F-CF06-4DA1-84A6-78DE293879EF}" type="sibTrans" cxnId="{4042F22E-B744-4CCC-8ECE-33E963ECC906}">
      <dgm:prSet/>
      <dgm:spPr/>
      <dgm:t>
        <a:bodyPr/>
        <a:lstStyle/>
        <a:p>
          <a:endParaRPr lang="it-IT"/>
        </a:p>
      </dgm:t>
    </dgm:pt>
    <dgm:pt modelId="{9EEF0D71-B5A6-440E-882C-7FB203A7E758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Studying</a:t>
          </a:r>
          <a:endParaRPr lang="it-IT" dirty="0"/>
        </a:p>
      </dgm:t>
    </dgm:pt>
    <dgm:pt modelId="{7AFBD27F-9A1A-4B55-9F4E-A106BEC9F2E4}" type="parTrans" cxnId="{03E8A842-766E-495A-BB7A-2007DF1ABB70}">
      <dgm:prSet/>
      <dgm:spPr/>
      <dgm:t>
        <a:bodyPr/>
        <a:lstStyle/>
        <a:p>
          <a:endParaRPr lang="it-IT"/>
        </a:p>
      </dgm:t>
    </dgm:pt>
    <dgm:pt modelId="{68062280-CA32-4E03-BC1A-B903E4E8EC08}" type="sibTrans" cxnId="{03E8A842-766E-495A-BB7A-2007DF1ABB70}">
      <dgm:prSet/>
      <dgm:spPr/>
      <dgm:t>
        <a:bodyPr/>
        <a:lstStyle/>
        <a:p>
          <a:endParaRPr lang="it-IT"/>
        </a:p>
      </dgm:t>
    </dgm:pt>
    <dgm:pt modelId="{0866264D-16B7-4CDB-A814-818B4C092828}">
      <dgm:prSet phldrT="[Testo]"/>
      <dgm:sp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Guidance</a:t>
          </a:r>
          <a:r>
            <a:rPr lang="it-IT" dirty="0" smtClean="0"/>
            <a:t> </a:t>
          </a:r>
          <a:r>
            <a:rPr lang="it-IT" dirty="0" err="1" smtClean="0"/>
            <a:t>Internships</a:t>
          </a:r>
          <a:r>
            <a:rPr lang="it-IT" dirty="0" smtClean="0"/>
            <a:t> &amp; </a:t>
          </a:r>
          <a:r>
            <a:rPr lang="it-IT" dirty="0" err="1" smtClean="0"/>
            <a:t>Placement</a:t>
          </a:r>
          <a:r>
            <a:rPr lang="it-IT" dirty="0" smtClean="0"/>
            <a:t> </a:t>
          </a:r>
          <a:endParaRPr lang="it-IT" dirty="0"/>
        </a:p>
      </dgm:t>
    </dgm:pt>
    <dgm:pt modelId="{27DC4690-A7FB-4E28-855D-FC520FE0FE66}" type="parTrans" cxnId="{ECF87DE0-64A2-4022-8CF1-FC4AEBE730A4}">
      <dgm:prSet/>
      <dgm:spPr/>
      <dgm:t>
        <a:bodyPr/>
        <a:lstStyle/>
        <a:p>
          <a:endParaRPr lang="it-IT"/>
        </a:p>
      </dgm:t>
    </dgm:pt>
    <dgm:pt modelId="{A4C26C38-043F-4B09-B23B-D9725BFDCAF0}" type="sibTrans" cxnId="{ECF87DE0-64A2-4022-8CF1-FC4AEBE730A4}">
      <dgm:prSet/>
      <dgm:spPr/>
      <dgm:t>
        <a:bodyPr/>
        <a:lstStyle/>
        <a:p>
          <a:endParaRPr lang="it-IT"/>
        </a:p>
      </dgm:t>
    </dgm:pt>
    <dgm:pt modelId="{93658958-D980-413F-9244-7AE4527E7A2A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err="1" smtClean="0"/>
            <a:t>Study</a:t>
          </a:r>
          <a:r>
            <a:rPr lang="it-IT" dirty="0" smtClean="0"/>
            <a:t> </a:t>
          </a:r>
          <a:r>
            <a:rPr lang="it-IT" dirty="0" err="1" smtClean="0"/>
            <a:t>grants</a:t>
          </a:r>
          <a:r>
            <a:rPr lang="it-IT" dirty="0" smtClean="0"/>
            <a:t> &amp; </a:t>
          </a:r>
          <a:r>
            <a:rPr lang="it-IT" dirty="0" err="1" smtClean="0"/>
            <a:t>subisides</a:t>
          </a:r>
          <a:endParaRPr lang="it-IT" dirty="0"/>
        </a:p>
      </dgm:t>
    </dgm:pt>
    <dgm:pt modelId="{5D4D5A3D-FEEF-4B87-9892-054EF66E6A0B}" type="sibTrans" cxnId="{70F4DC31-5DE1-4783-B785-E0B08E421326}">
      <dgm:prSet/>
      <dgm:spPr/>
      <dgm:t>
        <a:bodyPr/>
        <a:lstStyle/>
        <a:p>
          <a:endParaRPr lang="it-IT"/>
        </a:p>
      </dgm:t>
    </dgm:pt>
    <dgm:pt modelId="{018E7D92-49F5-478E-B530-DC31101B1B98}" type="parTrans" cxnId="{70F4DC31-5DE1-4783-B785-E0B08E421326}">
      <dgm:prSet/>
      <dgm:spPr/>
      <dgm:t>
        <a:bodyPr/>
        <a:lstStyle/>
        <a:p>
          <a:endParaRPr lang="it-IT"/>
        </a:p>
      </dgm:t>
    </dgm:pt>
    <dgm:pt modelId="{E2220A71-DBCF-4FBA-909F-3E002A9E7624}" type="pres">
      <dgm:prSet presAssocID="{28142961-36AE-44F5-B334-046443E3A2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834DF40-D3F4-4CCB-8455-2638A249640D}" type="pres">
      <dgm:prSet presAssocID="{93658958-D980-413F-9244-7AE4527E7A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0F81F1-0FA2-45F0-87A5-178F55DCA148}" type="pres">
      <dgm:prSet presAssocID="{5D4D5A3D-FEEF-4B87-9892-054EF66E6A0B}" presName="sibTrans" presStyleCnt="0"/>
      <dgm:spPr/>
    </dgm:pt>
    <dgm:pt modelId="{71D13249-FE23-4C5C-9ECC-86162045A71A}" type="pres">
      <dgm:prSet presAssocID="{17B8A86D-ADEE-4777-8018-91A4017BD9D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6BB01-8838-4E43-91D3-CCC73680702C}" type="pres">
      <dgm:prSet presAssocID="{D1B17F5F-CF06-4DA1-84A6-78DE293879EF}" presName="sibTrans" presStyleCnt="0"/>
      <dgm:spPr/>
    </dgm:pt>
    <dgm:pt modelId="{7BFF0678-CAF0-46BD-8746-B6504D3C883C}" type="pres">
      <dgm:prSet presAssocID="{9EEF0D71-B5A6-440E-882C-7FB203A7E75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BE024D-50EC-44E4-BDC1-B81CCD8CE128}" type="pres">
      <dgm:prSet presAssocID="{68062280-CA32-4E03-BC1A-B903E4E8EC08}" presName="sibTrans" presStyleCnt="0"/>
      <dgm:spPr/>
    </dgm:pt>
    <dgm:pt modelId="{57296C35-94CD-4FB8-ADD9-5A209D516B26}" type="pres">
      <dgm:prSet presAssocID="{0866264D-16B7-4CDB-A814-818B4C092828}" presName="node" presStyleLbl="node1" presStyleIdx="3" presStyleCnt="9" custLinFactNeighborX="198" custLinFactNeighborY="-1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23A4EA-8C7C-4E8D-8155-66D7C55F510E}" type="pres">
      <dgm:prSet presAssocID="{A4C26C38-043F-4B09-B23B-D9725BFDCAF0}" presName="sibTrans" presStyleCnt="0"/>
      <dgm:spPr/>
    </dgm:pt>
    <dgm:pt modelId="{F9161DE4-233F-4A8F-9AB8-5D9D5C9E749A}" type="pres">
      <dgm:prSet presAssocID="{5D1FCD78-2729-4638-8E36-2AEB9E5E796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1CF74E-4076-4404-915B-8809376143EC}" type="pres">
      <dgm:prSet presAssocID="{35A1BC74-17AB-492D-846F-27FC3301933A}" presName="sibTrans" presStyleCnt="0"/>
      <dgm:spPr/>
    </dgm:pt>
    <dgm:pt modelId="{982C9002-42C6-43FC-A38B-62F71BD8C801}" type="pres">
      <dgm:prSet presAssocID="{74D10C8B-D2AE-46E1-AD54-96C9E37A9F80}" presName="node" presStyleLbl="node1" presStyleIdx="5" presStyleCnt="9" custLinFactNeighborX="303" custLinFactNeighborY="-14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77F40-DFA7-403E-85D4-61042E8C952A}" type="pres">
      <dgm:prSet presAssocID="{6F6A31B1-81AA-4950-9431-904CB5DF4B92}" presName="sibTrans" presStyleCnt="0"/>
      <dgm:spPr/>
    </dgm:pt>
    <dgm:pt modelId="{FF73FD5C-C210-4BC7-8B34-764602A9B019}" type="pres">
      <dgm:prSet presAssocID="{EDE379A5-FD02-42CD-8A25-0F0E7F373A9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B88D9-7FEE-4A7B-AA46-F206CC0FAC53}" type="pres">
      <dgm:prSet presAssocID="{7323AF3B-71CE-46E0-9026-75F8AC092ADA}" presName="sibTrans" presStyleCnt="0"/>
      <dgm:spPr/>
    </dgm:pt>
    <dgm:pt modelId="{4681B2DD-1DD8-40E7-9A4B-68A25AD1A667}" type="pres">
      <dgm:prSet presAssocID="{1D37226E-77F2-4A49-B850-9B1A364A240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3AEE2A-9163-4D77-A1DE-5996728D6B42}" type="pres">
      <dgm:prSet presAssocID="{285CD186-0A1B-4741-8148-692787FC1EC8}" presName="sibTrans" presStyleCnt="0"/>
      <dgm:spPr/>
    </dgm:pt>
    <dgm:pt modelId="{402114ED-C8BB-47BC-A3B8-7DAFAD602453}" type="pres">
      <dgm:prSet presAssocID="{11A6349F-ACCA-4D0E-962E-F07C95C6F0C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990D16-CC59-4C32-9C3C-2CB1A031B4AA}" type="presOf" srcId="{17B8A86D-ADEE-4777-8018-91A4017BD9DD}" destId="{71D13249-FE23-4C5C-9ECC-86162045A71A}" srcOrd="0" destOrd="0" presId="urn:microsoft.com/office/officeart/2005/8/layout/default"/>
    <dgm:cxn modelId="{211F6600-9906-4944-ACE0-A4F21C4FCC81}" type="presOf" srcId="{1D37226E-77F2-4A49-B850-9B1A364A240C}" destId="{4681B2DD-1DD8-40E7-9A4B-68A25AD1A667}" srcOrd="0" destOrd="0" presId="urn:microsoft.com/office/officeart/2005/8/layout/default"/>
    <dgm:cxn modelId="{AB16A5EC-BC4E-4C37-923A-2BFA255F6EA5}" type="presOf" srcId="{93658958-D980-413F-9244-7AE4527E7A2A}" destId="{8834DF40-D3F4-4CCB-8455-2638A249640D}" srcOrd="0" destOrd="0" presId="urn:microsoft.com/office/officeart/2005/8/layout/default"/>
    <dgm:cxn modelId="{4042F22E-B744-4CCC-8ECE-33E963ECC906}" srcId="{28142961-36AE-44F5-B334-046443E3A20F}" destId="{17B8A86D-ADEE-4777-8018-91A4017BD9DD}" srcOrd="1" destOrd="0" parTransId="{7722F611-856C-4F29-9ACD-D3C0E7BFAF6C}" sibTransId="{D1B17F5F-CF06-4DA1-84A6-78DE293879EF}"/>
    <dgm:cxn modelId="{7FAFE303-ED90-48B6-B4C7-85DBD77A8591}" srcId="{28142961-36AE-44F5-B334-046443E3A20F}" destId="{11A6349F-ACCA-4D0E-962E-F07C95C6F0C4}" srcOrd="8" destOrd="0" parTransId="{493E97DA-700C-41D1-ADD9-443F96F23388}" sibTransId="{A51F153B-2019-4560-8C3B-3F4D00E77E38}"/>
    <dgm:cxn modelId="{A64504A4-2A14-4CF5-BA3F-A163EA986213}" type="presOf" srcId="{11A6349F-ACCA-4D0E-962E-F07C95C6F0C4}" destId="{402114ED-C8BB-47BC-A3B8-7DAFAD602453}" srcOrd="0" destOrd="0" presId="urn:microsoft.com/office/officeart/2005/8/layout/default"/>
    <dgm:cxn modelId="{417082D3-BDA3-49A9-9091-A62DE326D1D6}" type="presOf" srcId="{EDE379A5-FD02-42CD-8A25-0F0E7F373A9C}" destId="{FF73FD5C-C210-4BC7-8B34-764602A9B019}" srcOrd="0" destOrd="0" presId="urn:microsoft.com/office/officeart/2005/8/layout/default"/>
    <dgm:cxn modelId="{176B77B0-9BD5-4C0D-BA68-F52E059C3E5C}" type="presOf" srcId="{9EEF0D71-B5A6-440E-882C-7FB203A7E758}" destId="{7BFF0678-CAF0-46BD-8746-B6504D3C883C}" srcOrd="0" destOrd="0" presId="urn:microsoft.com/office/officeart/2005/8/layout/default"/>
    <dgm:cxn modelId="{27F68CB4-1ECF-46FD-878C-D273273E48DD}" srcId="{28142961-36AE-44F5-B334-046443E3A20F}" destId="{1D37226E-77F2-4A49-B850-9B1A364A240C}" srcOrd="7" destOrd="0" parTransId="{E321A747-BCEF-4EAA-A34B-5A9C346F1EE3}" sibTransId="{285CD186-0A1B-4741-8148-692787FC1EC8}"/>
    <dgm:cxn modelId="{A3C66FBC-CA43-4328-B32D-5A41743B438A}" type="presOf" srcId="{5D1FCD78-2729-4638-8E36-2AEB9E5E7966}" destId="{F9161DE4-233F-4A8F-9AB8-5D9D5C9E749A}" srcOrd="0" destOrd="0" presId="urn:microsoft.com/office/officeart/2005/8/layout/default"/>
    <dgm:cxn modelId="{E206B464-D59B-49B7-B19A-C9D6C398644F}" type="presOf" srcId="{0866264D-16B7-4CDB-A814-818B4C092828}" destId="{57296C35-94CD-4FB8-ADD9-5A209D516B26}" srcOrd="0" destOrd="0" presId="urn:microsoft.com/office/officeart/2005/8/layout/default"/>
    <dgm:cxn modelId="{ECF87DE0-64A2-4022-8CF1-FC4AEBE730A4}" srcId="{28142961-36AE-44F5-B334-046443E3A20F}" destId="{0866264D-16B7-4CDB-A814-818B4C092828}" srcOrd="3" destOrd="0" parTransId="{27DC4690-A7FB-4E28-855D-FC520FE0FE66}" sibTransId="{A4C26C38-043F-4B09-B23B-D9725BFDCAF0}"/>
    <dgm:cxn modelId="{A922F5E3-200E-4F35-9E17-08B809CE99BC}" srcId="{28142961-36AE-44F5-B334-046443E3A20F}" destId="{5D1FCD78-2729-4638-8E36-2AEB9E5E7966}" srcOrd="4" destOrd="0" parTransId="{1C5F4CF9-E7A9-473E-9897-ACCF076650E1}" sibTransId="{35A1BC74-17AB-492D-846F-27FC3301933A}"/>
    <dgm:cxn modelId="{03E8A842-766E-495A-BB7A-2007DF1ABB70}" srcId="{28142961-36AE-44F5-B334-046443E3A20F}" destId="{9EEF0D71-B5A6-440E-882C-7FB203A7E758}" srcOrd="2" destOrd="0" parTransId="{7AFBD27F-9A1A-4B55-9F4E-A106BEC9F2E4}" sibTransId="{68062280-CA32-4E03-BC1A-B903E4E8EC08}"/>
    <dgm:cxn modelId="{70F4DC31-5DE1-4783-B785-E0B08E421326}" srcId="{28142961-36AE-44F5-B334-046443E3A20F}" destId="{93658958-D980-413F-9244-7AE4527E7A2A}" srcOrd="0" destOrd="0" parTransId="{018E7D92-49F5-478E-B530-DC31101B1B98}" sibTransId="{5D4D5A3D-FEEF-4B87-9892-054EF66E6A0B}"/>
    <dgm:cxn modelId="{C6046F6D-59C7-4522-AFDD-381795144989}" srcId="{28142961-36AE-44F5-B334-046443E3A20F}" destId="{74D10C8B-D2AE-46E1-AD54-96C9E37A9F80}" srcOrd="5" destOrd="0" parTransId="{F83E844D-C128-4E0C-A27B-22550F57A43C}" sibTransId="{6F6A31B1-81AA-4950-9431-904CB5DF4B92}"/>
    <dgm:cxn modelId="{7F582BBD-57B3-4D0E-A8D3-BA07F63B1EF9}" type="presOf" srcId="{74D10C8B-D2AE-46E1-AD54-96C9E37A9F80}" destId="{982C9002-42C6-43FC-A38B-62F71BD8C801}" srcOrd="0" destOrd="0" presId="urn:microsoft.com/office/officeart/2005/8/layout/default"/>
    <dgm:cxn modelId="{AE280E8C-A230-4447-BD4D-371B4D8FA4F6}" type="presOf" srcId="{28142961-36AE-44F5-B334-046443E3A20F}" destId="{E2220A71-DBCF-4FBA-909F-3E002A9E7624}" srcOrd="0" destOrd="0" presId="urn:microsoft.com/office/officeart/2005/8/layout/default"/>
    <dgm:cxn modelId="{213867F4-51A4-4E44-8667-3A0F314039B9}" srcId="{28142961-36AE-44F5-B334-046443E3A20F}" destId="{EDE379A5-FD02-42CD-8A25-0F0E7F373A9C}" srcOrd="6" destOrd="0" parTransId="{2E6606C4-08A4-4CDC-B678-5F2D4F5ED9D4}" sibTransId="{7323AF3B-71CE-46E0-9026-75F8AC092ADA}"/>
    <dgm:cxn modelId="{20CDF39B-B052-43CE-8EAE-AA59FD67B86B}" type="presParOf" srcId="{E2220A71-DBCF-4FBA-909F-3E002A9E7624}" destId="{8834DF40-D3F4-4CCB-8455-2638A249640D}" srcOrd="0" destOrd="0" presId="urn:microsoft.com/office/officeart/2005/8/layout/default"/>
    <dgm:cxn modelId="{4B0419C3-3F41-459C-8523-4B9ACE90750B}" type="presParOf" srcId="{E2220A71-DBCF-4FBA-909F-3E002A9E7624}" destId="{970F81F1-0FA2-45F0-87A5-178F55DCA148}" srcOrd="1" destOrd="0" presId="urn:microsoft.com/office/officeart/2005/8/layout/default"/>
    <dgm:cxn modelId="{8C86C1CC-1B5E-4414-A7C3-1B578D889471}" type="presParOf" srcId="{E2220A71-DBCF-4FBA-909F-3E002A9E7624}" destId="{71D13249-FE23-4C5C-9ECC-86162045A71A}" srcOrd="2" destOrd="0" presId="urn:microsoft.com/office/officeart/2005/8/layout/default"/>
    <dgm:cxn modelId="{6E4AC11D-B43E-4277-860C-2019CD559907}" type="presParOf" srcId="{E2220A71-DBCF-4FBA-909F-3E002A9E7624}" destId="{4056BB01-8838-4E43-91D3-CCC73680702C}" srcOrd="3" destOrd="0" presId="urn:microsoft.com/office/officeart/2005/8/layout/default"/>
    <dgm:cxn modelId="{19ED261F-3F60-4068-82BF-E436A149C951}" type="presParOf" srcId="{E2220A71-DBCF-4FBA-909F-3E002A9E7624}" destId="{7BFF0678-CAF0-46BD-8746-B6504D3C883C}" srcOrd="4" destOrd="0" presId="urn:microsoft.com/office/officeart/2005/8/layout/default"/>
    <dgm:cxn modelId="{752CA893-A450-4342-82B4-D5702DD46157}" type="presParOf" srcId="{E2220A71-DBCF-4FBA-909F-3E002A9E7624}" destId="{14BE024D-50EC-44E4-BDC1-B81CCD8CE128}" srcOrd="5" destOrd="0" presId="urn:microsoft.com/office/officeart/2005/8/layout/default"/>
    <dgm:cxn modelId="{0347984F-1496-4719-A299-057ECCF2BD50}" type="presParOf" srcId="{E2220A71-DBCF-4FBA-909F-3E002A9E7624}" destId="{57296C35-94CD-4FB8-ADD9-5A209D516B26}" srcOrd="6" destOrd="0" presId="urn:microsoft.com/office/officeart/2005/8/layout/default"/>
    <dgm:cxn modelId="{F147BA61-0A2A-4C1E-AF65-10E759E62314}" type="presParOf" srcId="{E2220A71-DBCF-4FBA-909F-3E002A9E7624}" destId="{EA23A4EA-8C7C-4E8D-8155-66D7C55F510E}" srcOrd="7" destOrd="0" presId="urn:microsoft.com/office/officeart/2005/8/layout/default"/>
    <dgm:cxn modelId="{748BDEE9-8C2F-4E24-BA7B-CAF3110FF0F6}" type="presParOf" srcId="{E2220A71-DBCF-4FBA-909F-3E002A9E7624}" destId="{F9161DE4-233F-4A8F-9AB8-5D9D5C9E749A}" srcOrd="8" destOrd="0" presId="urn:microsoft.com/office/officeart/2005/8/layout/default"/>
    <dgm:cxn modelId="{77617ACE-6F1F-4109-A743-9B3CFE29931D}" type="presParOf" srcId="{E2220A71-DBCF-4FBA-909F-3E002A9E7624}" destId="{8E1CF74E-4076-4404-915B-8809376143EC}" srcOrd="9" destOrd="0" presId="urn:microsoft.com/office/officeart/2005/8/layout/default"/>
    <dgm:cxn modelId="{D7F1E6F2-A3A6-489E-950F-D7B72E1AD3C1}" type="presParOf" srcId="{E2220A71-DBCF-4FBA-909F-3E002A9E7624}" destId="{982C9002-42C6-43FC-A38B-62F71BD8C801}" srcOrd="10" destOrd="0" presId="urn:microsoft.com/office/officeart/2005/8/layout/default"/>
    <dgm:cxn modelId="{2E2CCBD4-8C9C-46EC-826E-26FF635CFA8C}" type="presParOf" srcId="{E2220A71-DBCF-4FBA-909F-3E002A9E7624}" destId="{31777F40-DFA7-403E-85D4-61042E8C952A}" srcOrd="11" destOrd="0" presId="urn:microsoft.com/office/officeart/2005/8/layout/default"/>
    <dgm:cxn modelId="{5305D4FE-A8F1-457D-A1E2-90C315292625}" type="presParOf" srcId="{E2220A71-DBCF-4FBA-909F-3E002A9E7624}" destId="{FF73FD5C-C210-4BC7-8B34-764602A9B019}" srcOrd="12" destOrd="0" presId="urn:microsoft.com/office/officeart/2005/8/layout/default"/>
    <dgm:cxn modelId="{880EAA46-EB1B-4DE2-AE5E-AFE4A120DE5F}" type="presParOf" srcId="{E2220A71-DBCF-4FBA-909F-3E002A9E7624}" destId="{F9FB88D9-7FEE-4A7B-AA46-F206CC0FAC53}" srcOrd="13" destOrd="0" presId="urn:microsoft.com/office/officeart/2005/8/layout/default"/>
    <dgm:cxn modelId="{381BACC2-560A-4272-9664-4B42BCD450FC}" type="presParOf" srcId="{E2220A71-DBCF-4FBA-909F-3E002A9E7624}" destId="{4681B2DD-1DD8-40E7-9A4B-68A25AD1A667}" srcOrd="14" destOrd="0" presId="urn:microsoft.com/office/officeart/2005/8/layout/default"/>
    <dgm:cxn modelId="{253F83D9-EB08-470B-BA92-2930A0BAC243}" type="presParOf" srcId="{E2220A71-DBCF-4FBA-909F-3E002A9E7624}" destId="{513AEE2A-9163-4D77-A1DE-5996728D6B42}" srcOrd="15" destOrd="0" presId="urn:microsoft.com/office/officeart/2005/8/layout/default"/>
    <dgm:cxn modelId="{B7624A8B-50B2-49A0-834F-C95B3EC75ED5}" type="presParOf" srcId="{E2220A71-DBCF-4FBA-909F-3E002A9E7624}" destId="{402114ED-C8BB-47BC-A3B8-7DAFAD602453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4DF40-D3F4-4CCB-8455-2638A249640D}">
      <dsp:nvSpPr>
        <dsp:cNvPr id="0" name=""/>
        <dsp:cNvSpPr/>
      </dsp:nvSpPr>
      <dsp:spPr>
        <a:xfrm>
          <a:off x="1246352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Study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grants</a:t>
          </a:r>
          <a:r>
            <a:rPr lang="it-IT" sz="2700" kern="1200" dirty="0" smtClean="0"/>
            <a:t> &amp; </a:t>
          </a:r>
          <a:r>
            <a:rPr lang="it-IT" sz="2700" kern="1200" dirty="0" err="1" smtClean="0"/>
            <a:t>subisides</a:t>
          </a:r>
          <a:endParaRPr lang="it-IT" sz="2700" kern="1200" dirty="0"/>
        </a:p>
      </dsp:txBody>
      <dsp:txXfrm>
        <a:off x="1246352" y="1796"/>
        <a:ext cx="2288973" cy="1373384"/>
      </dsp:txXfrm>
    </dsp:sp>
    <dsp:sp modelId="{71D13249-FE23-4C5C-9ECC-86162045A71A}">
      <dsp:nvSpPr>
        <dsp:cNvPr id="0" name=""/>
        <dsp:cNvSpPr/>
      </dsp:nvSpPr>
      <dsp:spPr>
        <a:xfrm>
          <a:off x="3764223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Studying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abroad</a:t>
          </a:r>
          <a:endParaRPr lang="it-IT" sz="2700" kern="1200" dirty="0"/>
        </a:p>
      </dsp:txBody>
      <dsp:txXfrm>
        <a:off x="3764223" y="1796"/>
        <a:ext cx="2288973" cy="1373384"/>
      </dsp:txXfrm>
    </dsp:sp>
    <dsp:sp modelId="{7BFF0678-CAF0-46BD-8746-B6504D3C883C}">
      <dsp:nvSpPr>
        <dsp:cNvPr id="0" name=""/>
        <dsp:cNvSpPr/>
      </dsp:nvSpPr>
      <dsp:spPr>
        <a:xfrm>
          <a:off x="6282094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Studying</a:t>
          </a:r>
          <a:endParaRPr lang="it-IT" sz="2700" kern="1200" dirty="0"/>
        </a:p>
      </dsp:txBody>
      <dsp:txXfrm>
        <a:off x="6282094" y="1796"/>
        <a:ext cx="2288973" cy="1373384"/>
      </dsp:txXfrm>
    </dsp:sp>
    <dsp:sp modelId="{57296C35-94CD-4FB8-ADD9-5A209D516B26}">
      <dsp:nvSpPr>
        <dsp:cNvPr id="0" name=""/>
        <dsp:cNvSpPr/>
      </dsp:nvSpPr>
      <dsp:spPr>
        <a:xfrm>
          <a:off x="1250884" y="1602279"/>
          <a:ext cx="2288973" cy="1373384"/>
        </a:xfrm>
        <a:prstGeom prst="rect">
          <a:avLst/>
        </a:prstGeom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Guidance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Internships</a:t>
          </a:r>
          <a:r>
            <a:rPr lang="it-IT" sz="2700" kern="1200" dirty="0" smtClean="0"/>
            <a:t> &amp; </a:t>
          </a:r>
          <a:r>
            <a:rPr lang="it-IT" sz="2700" kern="1200" dirty="0" err="1" smtClean="0"/>
            <a:t>Placement</a:t>
          </a:r>
          <a:r>
            <a:rPr lang="it-IT" sz="2700" kern="1200" dirty="0" smtClean="0"/>
            <a:t> </a:t>
          </a:r>
          <a:endParaRPr lang="it-IT" sz="2700" kern="1200" dirty="0"/>
        </a:p>
      </dsp:txBody>
      <dsp:txXfrm>
        <a:off x="1250884" y="1602279"/>
        <a:ext cx="2288973" cy="1373384"/>
      </dsp:txXfrm>
    </dsp:sp>
    <dsp:sp modelId="{F9161DE4-233F-4A8F-9AB8-5D9D5C9E749A}">
      <dsp:nvSpPr>
        <dsp:cNvPr id="0" name=""/>
        <dsp:cNvSpPr/>
      </dsp:nvSpPr>
      <dsp:spPr>
        <a:xfrm>
          <a:off x="3764223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Housing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Canteen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Transport</a:t>
          </a:r>
          <a:endParaRPr lang="it-IT" sz="2700" kern="1200" dirty="0"/>
        </a:p>
      </dsp:txBody>
      <dsp:txXfrm>
        <a:off x="3764223" y="1604078"/>
        <a:ext cx="2288973" cy="1373384"/>
      </dsp:txXfrm>
    </dsp:sp>
    <dsp:sp modelId="{982C9002-42C6-43FC-A38B-62F71BD8C801}">
      <dsp:nvSpPr>
        <dsp:cNvPr id="0" name=""/>
        <dsp:cNvSpPr/>
      </dsp:nvSpPr>
      <dsp:spPr>
        <a:xfrm>
          <a:off x="6289030" y="1584177"/>
          <a:ext cx="2288973" cy="1373384"/>
        </a:xfrm>
        <a:prstGeom prst="rect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Services</a:t>
          </a:r>
          <a:endParaRPr lang="it-IT" sz="2700" kern="1200" dirty="0"/>
        </a:p>
      </dsp:txBody>
      <dsp:txXfrm>
        <a:off x="6289030" y="1584177"/>
        <a:ext cx="2288973" cy="1373384"/>
      </dsp:txXfrm>
    </dsp:sp>
    <dsp:sp modelId="{FF73FD5C-C210-4BC7-8B34-764602A9B019}">
      <dsp:nvSpPr>
        <dsp:cNvPr id="0" name=""/>
        <dsp:cNvSpPr/>
      </dsp:nvSpPr>
      <dsp:spPr>
        <a:xfrm>
          <a:off x="1246352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Sport &amp; </a:t>
          </a:r>
          <a:r>
            <a:rPr lang="it-IT" sz="2700" kern="1200" dirty="0" err="1" smtClean="0"/>
            <a:t>Leisure</a:t>
          </a:r>
          <a:endParaRPr lang="it-IT" sz="2700" kern="1200" dirty="0"/>
        </a:p>
      </dsp:txBody>
      <dsp:txXfrm>
        <a:off x="1246352" y="3206360"/>
        <a:ext cx="2288973" cy="1373384"/>
      </dsp:txXfrm>
    </dsp:sp>
    <dsp:sp modelId="{4681B2DD-1DD8-40E7-9A4B-68A25AD1A667}">
      <dsp:nvSpPr>
        <dsp:cNvPr id="0" name=""/>
        <dsp:cNvSpPr/>
      </dsp:nvSpPr>
      <dsp:spPr>
        <a:xfrm>
          <a:off x="3764223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Contacts</a:t>
          </a:r>
          <a:endParaRPr lang="it-IT" sz="2700" kern="1200" dirty="0"/>
        </a:p>
      </dsp:txBody>
      <dsp:txXfrm>
        <a:off x="3764223" y="3206360"/>
        <a:ext cx="2288973" cy="1373384"/>
      </dsp:txXfrm>
    </dsp:sp>
    <dsp:sp modelId="{402114ED-C8BB-47BC-A3B8-7DAFAD602453}">
      <dsp:nvSpPr>
        <dsp:cNvPr id="0" name=""/>
        <dsp:cNvSpPr/>
      </dsp:nvSpPr>
      <dsp:spPr>
        <a:xfrm>
          <a:off x="6282094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Studenti online &amp; </a:t>
          </a:r>
          <a:br>
            <a:rPr lang="it-IT" sz="2700" kern="1200" dirty="0" smtClean="0"/>
          </a:br>
          <a:r>
            <a:rPr lang="it-IT" sz="2700" kern="1200" dirty="0" err="1" smtClean="0"/>
            <a:t>App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myUnibo</a:t>
          </a:r>
          <a:endParaRPr lang="it-IT" sz="2700" kern="1200" dirty="0"/>
        </a:p>
      </dsp:txBody>
      <dsp:txXfrm>
        <a:off x="6282094" y="3206360"/>
        <a:ext cx="2288973" cy="137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unibocultura" TargetMode="External"/><Relationship Id="rId2" Type="http://schemas.openxmlformats.org/officeDocument/2006/relationships/hyperlink" Target="https://magazine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bo.it/StudentsAssociation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myuniboapp" TargetMode="External"/><Relationship Id="rId2" Type="http://schemas.openxmlformats.org/officeDocument/2006/relationships/hyperlink" Target="https://studenti.unibo.it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s://book.unibo.it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 &amp; </a:t>
            </a:r>
            <a:r>
              <a:rPr lang="it-IT" dirty="0" err="1" smtClean="0"/>
              <a:t>Opportunities</a:t>
            </a:r>
            <a:r>
              <a:rPr lang="it-IT" dirty="0" smtClean="0"/>
              <a:t> for students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44913" y="6093296"/>
            <a:ext cx="7008283" cy="425450"/>
          </a:xfrm>
        </p:spPr>
        <p:txBody>
          <a:bodyPr/>
          <a:lstStyle/>
          <a:p>
            <a:r>
              <a:rPr lang="it-IT" smtClean="0"/>
              <a:t>www.unibo.it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UniboMagazine</a:t>
            </a:r>
            <a:r>
              <a:rPr lang="it-IT" b="1" dirty="0" smtClean="0"/>
              <a:t> </a:t>
            </a:r>
            <a:r>
              <a:rPr lang="it-IT" b="1" dirty="0" err="1" smtClean="0"/>
              <a:t>UniboCultura</a:t>
            </a:r>
            <a:r>
              <a:rPr lang="it-IT" b="1" dirty="0" smtClean="0"/>
              <a:t> Newsletter</a:t>
            </a:r>
            <a:endParaRPr lang="it-IT" b="1" dirty="0"/>
          </a:p>
          <a:p>
            <a:r>
              <a:rPr lang="it-IT" dirty="0" smtClean="0"/>
              <a:t>News </a:t>
            </a:r>
            <a:r>
              <a:rPr lang="it-IT" dirty="0" err="1" smtClean="0"/>
              <a:t>about</a:t>
            </a:r>
            <a:r>
              <a:rPr lang="it-IT" dirty="0" smtClean="0"/>
              <a:t> cultural </a:t>
            </a:r>
            <a:r>
              <a:rPr lang="it-IT" dirty="0" err="1" smtClean="0"/>
              <a:t>events</a:t>
            </a:r>
            <a:r>
              <a:rPr lang="it-IT" dirty="0" smtClean="0"/>
              <a:t> in the </a:t>
            </a:r>
            <a:r>
              <a:rPr lang="it-IT" dirty="0" err="1" smtClean="0"/>
              <a:t>University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hlinkClick r:id="rId2"/>
              </a:rPr>
              <a:t>magazine.unibo.it</a:t>
            </a:r>
            <a:r>
              <a:rPr lang="it-IT" dirty="0" smtClean="0"/>
              <a:t>; </a:t>
            </a:r>
            <a:r>
              <a:rPr lang="it-IT" dirty="0" smtClean="0">
                <a:hlinkClick r:id="rId3"/>
              </a:rPr>
              <a:t>unibo.it/</a:t>
            </a:r>
            <a:r>
              <a:rPr lang="it-IT" dirty="0" err="1" smtClean="0">
                <a:hlinkClick r:id="rId3"/>
              </a:rPr>
              <a:t>unibocultura</a:t>
            </a:r>
            <a:r>
              <a:rPr lang="it-IT" dirty="0" smtClean="0"/>
              <a:t>   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b="1" dirty="0" err="1" smtClean="0"/>
              <a:t>Student</a:t>
            </a:r>
            <a:r>
              <a:rPr lang="it-IT" b="1" dirty="0" smtClean="0"/>
              <a:t> </a:t>
            </a:r>
            <a:r>
              <a:rPr lang="it-IT" b="1" dirty="0" err="1" smtClean="0"/>
              <a:t>Associations</a:t>
            </a:r>
            <a:endParaRPr lang="it-IT" b="1" dirty="0" smtClean="0"/>
          </a:p>
          <a:p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associations</a:t>
            </a:r>
            <a:r>
              <a:rPr lang="it-IT" dirty="0" smtClean="0"/>
              <a:t> can </a:t>
            </a:r>
            <a:r>
              <a:rPr lang="it-IT" dirty="0" err="1" smtClean="0"/>
              <a:t>apply</a:t>
            </a:r>
            <a:r>
              <a:rPr lang="it-IT" dirty="0" smtClean="0"/>
              <a:t> for the </a:t>
            </a:r>
            <a:r>
              <a:rPr lang="it-IT" dirty="0" err="1" smtClean="0"/>
              <a:t>Register</a:t>
            </a:r>
            <a:r>
              <a:rPr lang="it-IT" dirty="0" smtClean="0"/>
              <a:t> of </a:t>
            </a:r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Association</a:t>
            </a:r>
            <a:r>
              <a:rPr lang="it-IT" dirty="0" smtClean="0"/>
              <a:t> and for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/>
              <a:t> </a:t>
            </a:r>
            <a:r>
              <a:rPr lang="it-IT" dirty="0" smtClean="0">
                <a:hlinkClick r:id="rId4"/>
              </a:rPr>
              <a:t>unibo.it/</a:t>
            </a:r>
            <a:r>
              <a:rPr lang="it-IT" dirty="0" err="1" smtClean="0">
                <a:hlinkClick r:id="rId4"/>
              </a:rPr>
              <a:t>StudentsAssociations</a:t>
            </a:r>
            <a:r>
              <a:rPr lang="it-IT" dirty="0" smtClean="0"/>
              <a:t>     </a:t>
            </a:r>
            <a:endParaRPr lang="it-IT" dirty="0"/>
          </a:p>
          <a:p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Sport &amp; </a:t>
              </a:r>
              <a:r>
                <a:rPr lang="it-IT" sz="2700" dirty="0" err="1"/>
                <a:t>Leisure</a:t>
              </a:r>
              <a:endParaRPr lang="it-IT" sz="2700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 smtClean="0"/>
              <a:t>Degree </a:t>
            </a:r>
            <a:r>
              <a:rPr lang="it-IT" b="1" dirty="0" err="1" smtClean="0"/>
              <a:t>Programme</a:t>
            </a:r>
            <a:r>
              <a:rPr lang="it-IT" b="1" dirty="0" smtClean="0"/>
              <a:t> Tutor</a:t>
            </a:r>
          </a:p>
          <a:p>
            <a:pPr algn="just"/>
            <a:r>
              <a:rPr lang="it-IT" dirty="0" smtClean="0"/>
              <a:t>Tutors </a:t>
            </a:r>
            <a:r>
              <a:rPr lang="en-US" dirty="0"/>
              <a:t>facilitates students in their studies, acting as a valid point of reference throughout their university career</a:t>
            </a:r>
            <a:r>
              <a:rPr lang="it-IT" dirty="0" smtClean="0"/>
              <a:t>.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b="1" dirty="0" err="1" smtClean="0"/>
              <a:t>Student</a:t>
            </a:r>
            <a:r>
              <a:rPr lang="it-IT" b="1" dirty="0" smtClean="0"/>
              <a:t> </a:t>
            </a:r>
            <a:r>
              <a:rPr lang="it-IT" b="1" dirty="0" err="1" smtClean="0"/>
              <a:t>administration</a:t>
            </a:r>
            <a:r>
              <a:rPr lang="it-IT" b="1" dirty="0" smtClean="0"/>
              <a:t> </a:t>
            </a:r>
            <a:r>
              <a:rPr lang="it-IT" b="1" dirty="0" err="1" smtClean="0"/>
              <a:t>offices</a:t>
            </a:r>
            <a:endParaRPr lang="it-IT" b="1" dirty="0" smtClean="0"/>
          </a:p>
          <a:p>
            <a:pPr algn="just"/>
            <a:r>
              <a:rPr lang="en-US" dirty="0"/>
              <a:t>For information </a:t>
            </a:r>
            <a:r>
              <a:rPr lang="en-US" dirty="0" smtClean="0"/>
              <a:t>on Enrolment</a:t>
            </a:r>
            <a:r>
              <a:rPr lang="en-US" dirty="0"/>
              <a:t>, transfers, issue of badges, degree certificates, diploma supplements</a:t>
            </a:r>
            <a:r>
              <a:rPr lang="en-US" dirty="0" smtClean="0"/>
              <a:t>.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b="1" dirty="0" err="1" smtClean="0"/>
              <a:t>Contacts</a:t>
            </a:r>
            <a:r>
              <a:rPr lang="it-IT" b="1" dirty="0" smtClean="0"/>
              <a:t> for International students</a:t>
            </a:r>
          </a:p>
          <a:p>
            <a:pPr algn="just"/>
            <a:r>
              <a:rPr lang="it-IT" dirty="0" smtClean="0"/>
              <a:t>For information on </a:t>
            </a:r>
            <a:r>
              <a:rPr lang="it-IT" dirty="0" err="1" smtClean="0"/>
              <a:t>exchange</a:t>
            </a:r>
            <a:r>
              <a:rPr lang="it-IT" dirty="0" smtClean="0"/>
              <a:t> programme,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courses</a:t>
            </a:r>
            <a:r>
              <a:rPr lang="it-IT" dirty="0" smtClean="0"/>
              <a:t> and right to </a:t>
            </a:r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endParaRPr lang="it-IT" sz="1200" dirty="0" smtClean="0"/>
          </a:p>
          <a:p>
            <a:pPr algn="just"/>
            <a:r>
              <a:rPr lang="it-IT" b="1" dirty="0" smtClean="0"/>
              <a:t>Degree programme office</a:t>
            </a:r>
          </a:p>
          <a:p>
            <a:pPr algn="just"/>
            <a:r>
              <a:rPr lang="en-US" dirty="0"/>
              <a:t>For information on teaching </a:t>
            </a:r>
            <a:r>
              <a:rPr lang="en-US" dirty="0" err="1"/>
              <a:t>organisation</a:t>
            </a:r>
            <a:r>
              <a:rPr lang="en-US" dirty="0"/>
              <a:t> of the degree </a:t>
            </a:r>
            <a:r>
              <a:rPr lang="en-US" dirty="0" smtClean="0"/>
              <a:t>programme and </a:t>
            </a:r>
            <a:r>
              <a:rPr lang="en-US" dirty="0"/>
              <a:t>support for the preparation of study plans.</a:t>
            </a:r>
            <a:endParaRPr lang="it-IT" dirty="0" smtClean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Contacts</a:t>
              </a:r>
              <a:endParaRPr lang="it-IT" sz="2700" kern="1200" dirty="0"/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6" y="6235037"/>
            <a:ext cx="373696" cy="504056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99656" y="522427"/>
            <a:ext cx="8726262" cy="5066813"/>
          </a:xfrm>
        </p:spPr>
        <p:txBody>
          <a:bodyPr/>
          <a:lstStyle/>
          <a:p>
            <a:pPr algn="just"/>
            <a:r>
              <a:rPr lang="it-IT" b="1" dirty="0" smtClean="0"/>
              <a:t>Studenti online</a:t>
            </a:r>
          </a:p>
          <a:p>
            <a:pPr algn="just"/>
            <a:r>
              <a:rPr lang="en-US" dirty="0"/>
              <a:t>Studenti Online is an area reserved for students of the Alma Mater </a:t>
            </a:r>
            <a:r>
              <a:rPr lang="en-US" dirty="0" err="1"/>
              <a:t>Studiorum</a:t>
            </a:r>
            <a:r>
              <a:rPr lang="en-US" dirty="0"/>
              <a:t> - University of Bologna, allowing them to complete a number of procedures during their university career on-line, from registration to graduation.</a:t>
            </a:r>
            <a:endParaRPr lang="it-IT" dirty="0"/>
          </a:p>
          <a:p>
            <a:pPr algn="just"/>
            <a:r>
              <a:rPr lang="it-IT" dirty="0" err="1" smtClean="0">
                <a:hlinkClick r:id="rId2"/>
              </a:rPr>
              <a:t>studenti.unibo.it</a:t>
            </a:r>
            <a:r>
              <a:rPr lang="it-IT" dirty="0" smtClean="0"/>
              <a:t> 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err="1" smtClean="0"/>
              <a:t>App</a:t>
            </a:r>
            <a:r>
              <a:rPr lang="it-IT" b="1" dirty="0" smtClean="0"/>
              <a:t> </a:t>
            </a:r>
            <a:r>
              <a:rPr lang="it-IT" b="1" dirty="0" err="1"/>
              <a:t>myUniBo</a:t>
            </a:r>
            <a:r>
              <a:rPr lang="it-IT" b="1" dirty="0"/>
              <a:t> </a:t>
            </a:r>
          </a:p>
          <a:p>
            <a:pPr algn="just"/>
            <a:r>
              <a:rPr lang="en-US" dirty="0"/>
              <a:t>With </a:t>
            </a:r>
            <a:r>
              <a:rPr lang="en-US" dirty="0" err="1"/>
              <a:t>myUniBo</a:t>
            </a:r>
            <a:r>
              <a:rPr lang="en-US" dirty="0"/>
              <a:t> you can access your student record-book and manage your university </a:t>
            </a:r>
            <a:r>
              <a:rPr lang="en-US" dirty="0" smtClean="0"/>
              <a:t>career</a:t>
            </a:r>
            <a:r>
              <a:rPr lang="it-IT" dirty="0" smtClean="0"/>
              <a:t>. </a:t>
            </a:r>
            <a:r>
              <a:rPr lang="en-US" dirty="0"/>
              <a:t>Use </a:t>
            </a:r>
            <a:r>
              <a:rPr lang="en-US" dirty="0" err="1"/>
              <a:t>myUniBo</a:t>
            </a:r>
            <a:r>
              <a:rPr lang="en-US" dirty="0"/>
              <a:t> to check your exam list and grades, as well as book those you want to sit</a:t>
            </a:r>
            <a:r>
              <a:rPr lang="en-US" dirty="0" smtClean="0"/>
              <a:t>. Select </a:t>
            </a:r>
            <a:r>
              <a:rPr lang="en-US" dirty="0"/>
              <a:t>a course unit to see the dates and locations of each exam </a:t>
            </a:r>
            <a:r>
              <a:rPr lang="en-US" dirty="0" smtClean="0"/>
              <a:t>session. Check </a:t>
            </a:r>
            <a:r>
              <a:rPr lang="en-US" dirty="0"/>
              <a:t>the calendar to see your bookings.</a:t>
            </a:r>
          </a:p>
          <a:p>
            <a:pPr algn="just"/>
            <a:r>
              <a:rPr lang="en-US" dirty="0" smtClean="0"/>
              <a:t>Visit </a:t>
            </a:r>
            <a:r>
              <a:rPr lang="en-US" dirty="0"/>
              <a:t>the messages area for information about changes in exam dates, notices about the release of grades for exams and progress tests.</a:t>
            </a:r>
          </a:p>
          <a:p>
            <a:pPr algn="just"/>
            <a:r>
              <a:rPr lang="it-IT" smtClean="0">
                <a:hlinkClick r:id="rId3"/>
              </a:rPr>
              <a:t>unibo.it/</a:t>
            </a:r>
            <a:r>
              <a:rPr lang="it-IT" dirty="0" err="1" smtClean="0">
                <a:hlinkClick r:id="rId3"/>
              </a:rPr>
              <a:t>myuniboapp</a:t>
            </a:r>
            <a:r>
              <a:rPr lang="it-IT" dirty="0" smtClean="0"/>
              <a:t>  </a:t>
            </a:r>
            <a:endParaRPr lang="it-IT" dirty="0"/>
          </a:p>
          <a:p>
            <a:pPr algn="just"/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Studenti </a:t>
              </a:r>
              <a:r>
                <a:rPr lang="it-IT" sz="2700" dirty="0" smtClean="0"/>
                <a:t>online &amp;  </a:t>
              </a:r>
              <a:r>
                <a:rPr lang="it-IT" sz="2700" dirty="0"/>
                <a:t/>
              </a:r>
              <a:br>
                <a:rPr lang="it-IT" sz="2700" dirty="0"/>
              </a:br>
              <a:r>
                <a:rPr lang="it-IT" sz="2700" dirty="0" err="1"/>
                <a:t>App</a:t>
              </a:r>
              <a:r>
                <a:rPr lang="it-IT" sz="2700" dirty="0"/>
                <a:t> </a:t>
              </a:r>
              <a:r>
                <a:rPr lang="it-IT" sz="2700" dirty="0" err="1"/>
                <a:t>myUniBo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35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ABIS – AREA BIBLIOTECHE E SERVIZI ALLO STUDIO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 err="1"/>
              <a:t>abis.dirittoallostudio@unibo.it</a:t>
            </a:r>
            <a:endParaRPr lang="it-IT" dirty="0"/>
          </a:p>
          <a:p>
            <a:r>
              <a:rPr lang="it-IT" dirty="0" err="1"/>
              <a:t>abis.segreteriestudenti@unibo.it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 and </a:t>
            </a:r>
            <a:r>
              <a:rPr lang="it-IT" dirty="0" err="1" smtClean="0"/>
              <a:t>opportunities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239009159"/>
              </p:ext>
            </p:extLst>
          </p:nvPr>
        </p:nvGraphicFramePr>
        <p:xfrm>
          <a:off x="527051" y="1124745"/>
          <a:ext cx="9817421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Tuition</a:t>
            </a:r>
            <a:r>
              <a:rPr lang="it-IT" b="1" dirty="0" smtClean="0"/>
              <a:t> </a:t>
            </a:r>
            <a:r>
              <a:rPr lang="it-IT" b="1" dirty="0" err="1" smtClean="0"/>
              <a:t>fees</a:t>
            </a:r>
            <a:r>
              <a:rPr lang="it-IT" b="1" dirty="0" smtClean="0"/>
              <a:t> </a:t>
            </a:r>
            <a:r>
              <a:rPr lang="it-IT" b="1" dirty="0" err="1" smtClean="0"/>
              <a:t>A.Y</a:t>
            </a:r>
            <a:r>
              <a:rPr lang="it-IT" b="1" dirty="0" smtClean="0"/>
              <a:t>. 2019/20</a:t>
            </a:r>
          </a:p>
          <a:p>
            <a:r>
              <a:rPr lang="en-US" dirty="0"/>
              <a:t>Tuition fees are calculated based on the economic conditions, the documentation must be submitted by </a:t>
            </a:r>
            <a:r>
              <a:rPr lang="en-US" b="1" dirty="0" smtClean="0"/>
              <a:t>30 </a:t>
            </a:r>
            <a:r>
              <a:rPr lang="en-US" b="1" dirty="0"/>
              <a:t>October 2019 at 6.00 pm </a:t>
            </a:r>
            <a:r>
              <a:rPr lang="it-IT" b="1" dirty="0" smtClean="0"/>
              <a:t>2019.</a:t>
            </a:r>
          </a:p>
          <a:p>
            <a:endParaRPr lang="it-IT" b="1" dirty="0"/>
          </a:p>
          <a:p>
            <a:r>
              <a:rPr lang="it-IT" b="1" dirty="0" err="1" smtClean="0"/>
              <a:t>Study</a:t>
            </a:r>
            <a:r>
              <a:rPr lang="it-IT" b="1" dirty="0" smtClean="0"/>
              <a:t> </a:t>
            </a:r>
            <a:r>
              <a:rPr lang="it-IT" b="1" dirty="0" err="1" smtClean="0"/>
              <a:t>grants</a:t>
            </a:r>
            <a:r>
              <a:rPr lang="it-IT" b="1" dirty="0" smtClean="0"/>
              <a:t> &amp; </a:t>
            </a:r>
            <a:r>
              <a:rPr lang="it-IT" b="1" dirty="0" err="1" smtClean="0"/>
              <a:t>subsides</a:t>
            </a:r>
            <a:endParaRPr lang="it-IT" b="1" dirty="0" smtClean="0"/>
          </a:p>
          <a:p>
            <a:r>
              <a:rPr lang="it-IT" dirty="0" err="1" smtClean="0"/>
              <a:t>Check</a:t>
            </a:r>
            <a:r>
              <a:rPr lang="it-IT" dirty="0" smtClean="0"/>
              <a:t> the </a:t>
            </a:r>
            <a:r>
              <a:rPr lang="it-IT" dirty="0" err="1" smtClean="0"/>
              <a:t>calls</a:t>
            </a:r>
            <a:r>
              <a:rPr lang="it-IT" dirty="0" smtClean="0"/>
              <a:t> for </a:t>
            </a:r>
            <a:r>
              <a:rPr lang="it-IT" dirty="0" err="1" smtClean="0"/>
              <a:t>applications</a:t>
            </a:r>
            <a:r>
              <a:rPr lang="it-IT" dirty="0" smtClean="0"/>
              <a:t> </a:t>
            </a:r>
            <a:r>
              <a:rPr lang="it-IT" dirty="0" err="1" smtClean="0"/>
              <a:t>issued</a:t>
            </a:r>
            <a:r>
              <a:rPr lang="it-IT" dirty="0" smtClean="0"/>
              <a:t> by the </a:t>
            </a:r>
            <a:r>
              <a:rPr lang="it-IT" dirty="0" err="1" smtClean="0"/>
              <a:t>University</a:t>
            </a:r>
            <a:r>
              <a:rPr lang="it-IT" dirty="0" smtClean="0"/>
              <a:t> and by </a:t>
            </a:r>
            <a:r>
              <a:rPr lang="it-IT" dirty="0" err="1" smtClean="0"/>
              <a:t>ER.GO</a:t>
            </a:r>
            <a:r>
              <a:rPr lang="it-IT" dirty="0"/>
              <a:t>.</a:t>
            </a:r>
            <a:r>
              <a:rPr lang="it-IT" dirty="0" smtClean="0"/>
              <a:t> </a:t>
            </a:r>
            <a:r>
              <a:rPr lang="en-US" dirty="0"/>
              <a:t>Pay attention to the </a:t>
            </a:r>
            <a:r>
              <a:rPr lang="en-US" dirty="0" smtClean="0"/>
              <a:t>deadline</a:t>
            </a:r>
            <a:r>
              <a:rPr lang="it-IT" dirty="0" smtClean="0"/>
              <a:t>!</a:t>
            </a:r>
          </a:p>
          <a:p>
            <a:endParaRPr lang="it-IT" dirty="0"/>
          </a:p>
          <a:p>
            <a:r>
              <a:rPr lang="it-IT" b="1" dirty="0" err="1"/>
              <a:t>Student</a:t>
            </a:r>
            <a:r>
              <a:rPr lang="it-IT" b="1" dirty="0"/>
              <a:t> </a:t>
            </a:r>
            <a:r>
              <a:rPr lang="it-IT" b="1" dirty="0" err="1"/>
              <a:t>collaboration</a:t>
            </a:r>
            <a:r>
              <a:rPr lang="it-IT" b="1" dirty="0"/>
              <a:t> - 150 </a:t>
            </a:r>
            <a:r>
              <a:rPr lang="it-IT" b="1" dirty="0" smtClean="0"/>
              <a:t>hours</a:t>
            </a:r>
          </a:p>
          <a:p>
            <a:r>
              <a:rPr lang="en-US" dirty="0" smtClean="0"/>
              <a:t>The </a:t>
            </a:r>
            <a:r>
              <a:rPr lang="en-US" dirty="0"/>
              <a:t>University offers students complying with particular conditions of income and merit the possibility to collaborate in various structures.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6266456"/>
            <a:ext cx="373696" cy="504056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394592" y="522427"/>
            <a:ext cx="2289960" cy="1373976"/>
            <a:chOff x="693158" y="809"/>
            <a:chExt cx="2289960" cy="1373976"/>
          </a:xfrm>
        </p:grpSpPr>
        <p:sp>
          <p:nvSpPr>
            <p:cNvPr id="17" name="Rettangolo 16"/>
            <p:cNvSpPr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Study</a:t>
              </a:r>
              <a:r>
                <a:rPr lang="it-IT" sz="2700" kern="1200" dirty="0" smtClean="0"/>
                <a:t> </a:t>
              </a:r>
              <a:r>
                <a:rPr lang="it-IT" sz="2700" kern="1200" dirty="0" err="1" smtClean="0"/>
                <a:t>grants</a:t>
              </a:r>
              <a:r>
                <a:rPr lang="it-IT" sz="2700" kern="1200" dirty="0" smtClean="0"/>
                <a:t> &amp; </a:t>
              </a:r>
              <a:r>
                <a:rPr lang="it-IT" sz="2700" kern="1200" dirty="0" err="1" smtClean="0"/>
                <a:t>subsides</a:t>
              </a:r>
              <a:endParaRPr lang="it-IT" sz="2700" kern="12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Erasmus+</a:t>
            </a:r>
          </a:p>
          <a:p>
            <a:r>
              <a:rPr lang="en-US" dirty="0" smtClean="0"/>
              <a:t>By </a:t>
            </a:r>
            <a:r>
              <a:rPr lang="en-US" dirty="0"/>
              <a:t>taking part in the Erasmus+ </a:t>
            </a:r>
            <a:r>
              <a:rPr lang="en-US" dirty="0" err="1"/>
              <a:t>Programme</a:t>
            </a:r>
            <a:r>
              <a:rPr lang="en-US" dirty="0"/>
              <a:t>, you can spend part of your university </a:t>
            </a:r>
            <a:r>
              <a:rPr lang="en-US" dirty="0" smtClean="0"/>
              <a:t>career, </a:t>
            </a:r>
            <a:r>
              <a:rPr lang="en-US" dirty="0"/>
              <a:t>between three and twelve </a:t>
            </a:r>
            <a:r>
              <a:rPr lang="en-US" dirty="0" smtClean="0"/>
              <a:t>months, studying </a:t>
            </a:r>
            <a:r>
              <a:rPr lang="en-US" dirty="0"/>
              <a:t>in another EU or non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smtClean="0"/>
              <a:t>country.</a:t>
            </a:r>
          </a:p>
          <a:p>
            <a:endParaRPr lang="it-IT" dirty="0"/>
          </a:p>
          <a:p>
            <a:r>
              <a:rPr lang="it-IT" b="1" dirty="0" err="1" smtClean="0"/>
              <a:t>Overseas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US" dirty="0"/>
              <a:t>The Overseas mobility </a:t>
            </a:r>
            <a:r>
              <a:rPr lang="en-US" dirty="0" err="1" smtClean="0"/>
              <a:t>programme</a:t>
            </a:r>
            <a:r>
              <a:rPr lang="en-US" dirty="0" smtClean="0"/>
              <a:t> is </a:t>
            </a:r>
            <a:r>
              <a:rPr lang="en-US" dirty="0"/>
              <a:t>open to students of the University of Bologna wishing to spend time studying at a university in one of four continents. 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r>
              <a:rPr lang="it-IT" b="1" dirty="0" err="1" smtClean="0"/>
              <a:t>Internships</a:t>
            </a:r>
            <a:r>
              <a:rPr lang="it-IT" b="1" dirty="0" smtClean="0"/>
              <a:t> </a:t>
            </a:r>
            <a:r>
              <a:rPr lang="it-IT" b="1" dirty="0" err="1" smtClean="0"/>
              <a:t>abroad</a:t>
            </a:r>
            <a:endParaRPr lang="it-IT" b="1" dirty="0" smtClean="0"/>
          </a:p>
          <a:p>
            <a:r>
              <a:rPr lang="en-US" dirty="0" smtClean="0"/>
              <a:t>There are many internship </a:t>
            </a:r>
            <a:r>
              <a:rPr lang="en-US" dirty="0"/>
              <a:t>abroad opportunities for students.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3212115" y="1603782"/>
            <a:chExt cx="2289960" cy="1373976"/>
          </a:xfrm>
        </p:grpSpPr>
        <p:sp>
          <p:nvSpPr>
            <p:cNvPr id="14" name="Rettangolo 13"/>
            <p:cNvSpPr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 err="1"/>
                <a:t>Studying</a:t>
              </a:r>
              <a:r>
                <a:rPr lang="it-IT" sz="2700" dirty="0"/>
                <a:t> </a:t>
              </a:r>
              <a:r>
                <a:rPr lang="it-IT" sz="2700" dirty="0" err="1"/>
                <a:t>abroad</a:t>
              </a:r>
              <a:endParaRPr lang="it-IT" sz="2700" dirty="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en-US" sz="1600" b="1" dirty="0"/>
              <a:t>Classrooms</a:t>
            </a:r>
            <a:r>
              <a:rPr lang="en-US" sz="1600" b="1" dirty="0" smtClean="0"/>
              <a:t>, study rooms, </a:t>
            </a:r>
            <a:r>
              <a:rPr lang="en-US" sz="1600" b="1" dirty="0"/>
              <a:t>labs and </a:t>
            </a:r>
            <a:r>
              <a:rPr lang="en-US" sz="1600" b="1" dirty="0" smtClean="0"/>
              <a:t>libraries</a:t>
            </a:r>
          </a:p>
          <a:p>
            <a:r>
              <a:rPr lang="en-US" sz="1600" dirty="0" smtClean="0"/>
              <a:t>Places </a:t>
            </a:r>
            <a:r>
              <a:rPr lang="en-US" sz="1600" dirty="0"/>
              <a:t>to study and attend lessons</a:t>
            </a:r>
          </a:p>
          <a:p>
            <a:endParaRPr lang="it-IT" sz="600" b="1" dirty="0"/>
          </a:p>
          <a:p>
            <a:r>
              <a:rPr lang="it-IT" sz="1600" b="1" dirty="0" err="1"/>
              <a:t>University</a:t>
            </a:r>
            <a:r>
              <a:rPr lang="it-IT" sz="1600" b="1" dirty="0"/>
              <a:t> Language Centre - </a:t>
            </a:r>
            <a:r>
              <a:rPr lang="it-IT" sz="1600" b="1" dirty="0" err="1"/>
              <a:t>CLA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err="1" smtClean="0"/>
              <a:t>Runs</a:t>
            </a:r>
            <a:r>
              <a:rPr lang="it-IT" sz="1600" dirty="0" smtClean="0"/>
              <a:t> </a:t>
            </a:r>
            <a:r>
              <a:rPr lang="en-US" sz="1600" dirty="0"/>
              <a:t>language </a:t>
            </a:r>
            <a:r>
              <a:rPr lang="en-US" sz="1600" dirty="0" smtClean="0"/>
              <a:t>courses, provides </a:t>
            </a:r>
            <a:r>
              <a:rPr lang="en-US" sz="1600" dirty="0"/>
              <a:t>support to students preparing </a:t>
            </a:r>
            <a:r>
              <a:rPr lang="en-US" sz="1600" dirty="0" smtClean="0"/>
              <a:t>for the </a:t>
            </a:r>
            <a:r>
              <a:rPr lang="en-US" sz="1600" dirty="0"/>
              <a:t>language </a:t>
            </a:r>
            <a:r>
              <a:rPr lang="en-US" sz="1600" dirty="0" smtClean="0"/>
              <a:t>tests and organizes the language proficiency </a:t>
            </a:r>
            <a:r>
              <a:rPr lang="en-US" sz="1600" dirty="0"/>
              <a:t>tests for </a:t>
            </a:r>
            <a:r>
              <a:rPr lang="en-US" sz="1600" dirty="0" smtClean="0"/>
              <a:t>degree </a:t>
            </a:r>
            <a:r>
              <a:rPr lang="en-US" sz="1600" dirty="0"/>
              <a:t>and exchange </a:t>
            </a:r>
            <a:r>
              <a:rPr lang="en-US" sz="1600" dirty="0" err="1" smtClean="0"/>
              <a:t>programmes</a:t>
            </a:r>
            <a:r>
              <a:rPr lang="en-US" sz="1600" dirty="0" smtClean="0"/>
              <a:t>. </a:t>
            </a:r>
          </a:p>
          <a:p>
            <a:endParaRPr lang="en-US" sz="800" dirty="0"/>
          </a:p>
          <a:p>
            <a:r>
              <a:rPr lang="it-IT" sz="1600" b="1" dirty="0" smtClean="0"/>
              <a:t>BOOK </a:t>
            </a:r>
            <a:r>
              <a:rPr lang="it-IT" sz="1600" b="1" dirty="0"/>
              <a:t>– </a:t>
            </a:r>
            <a:r>
              <a:rPr lang="it-IT" sz="1600" b="1" dirty="0" err="1"/>
              <a:t>UniBo</a:t>
            </a:r>
            <a:r>
              <a:rPr lang="it-IT" sz="1600" b="1" dirty="0"/>
              <a:t> Open Knowledge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/>
              <a:t>A</a:t>
            </a:r>
            <a:r>
              <a:rPr lang="it-IT" sz="1600" dirty="0" smtClean="0"/>
              <a:t>n open-</a:t>
            </a:r>
            <a:r>
              <a:rPr lang="it-IT" sz="1600" dirty="0" err="1" smtClean="0"/>
              <a:t>access</a:t>
            </a:r>
            <a:r>
              <a:rPr lang="it-IT" sz="1600" dirty="0" smtClean="0"/>
              <a:t> </a:t>
            </a:r>
            <a:r>
              <a:rPr lang="it-IT" sz="1600" dirty="0" err="1" smtClean="0"/>
              <a:t>platform</a:t>
            </a:r>
            <a:r>
              <a:rPr lang="it-IT" sz="1600" dirty="0" smtClean="0"/>
              <a:t> </a:t>
            </a:r>
            <a:r>
              <a:rPr lang="it-IT" sz="1600" dirty="0" err="1" smtClean="0"/>
              <a:t>avalilable</a:t>
            </a:r>
            <a:r>
              <a:rPr lang="it-IT" sz="1600" dirty="0" smtClean="0"/>
              <a:t> to </a:t>
            </a:r>
            <a:r>
              <a:rPr lang="it-IT" sz="1600" dirty="0" err="1" smtClean="0"/>
              <a:t>all</a:t>
            </a:r>
            <a:r>
              <a:rPr lang="it-IT" sz="1600" dirty="0" smtClean="0"/>
              <a:t> </a:t>
            </a:r>
            <a:r>
              <a:rPr lang="it-IT" sz="1600" dirty="0" err="1" smtClean="0"/>
              <a:t>which</a:t>
            </a:r>
            <a:r>
              <a:rPr lang="it-IT" sz="1600" dirty="0" smtClean="0"/>
              <a:t> </a:t>
            </a:r>
            <a:r>
              <a:rPr lang="it-IT" sz="1600" dirty="0" err="1" smtClean="0"/>
              <a:t>horsts</a:t>
            </a:r>
            <a:r>
              <a:rPr lang="it-IT" sz="1600" dirty="0" smtClean="0"/>
              <a:t> </a:t>
            </a:r>
            <a:r>
              <a:rPr lang="it-IT" sz="1600" dirty="0" err="1" smtClean="0"/>
              <a:t>MOOCs</a:t>
            </a:r>
            <a:r>
              <a:rPr lang="it-IT" sz="1600" dirty="0" smtClean="0"/>
              <a:t> </a:t>
            </a:r>
            <a:r>
              <a:rPr lang="it-IT" sz="1600" dirty="0"/>
              <a:t>(Massive Open Online Course</a:t>
            </a:r>
            <a:r>
              <a:rPr lang="it-IT" sz="1600" dirty="0" smtClean="0"/>
              <a:t>) </a:t>
            </a:r>
            <a:r>
              <a:rPr lang="it-IT" sz="1600" dirty="0" smtClean="0">
                <a:hlinkClick r:id="rId2"/>
              </a:rPr>
              <a:t>book.unibo.it/</a:t>
            </a:r>
            <a:r>
              <a:rPr lang="it-IT" sz="1600" dirty="0" smtClean="0"/>
              <a:t> </a:t>
            </a:r>
          </a:p>
          <a:p>
            <a:endParaRPr lang="it-IT" sz="700" dirty="0"/>
          </a:p>
          <a:p>
            <a:r>
              <a:rPr lang="it-IT" sz="1600" b="1" dirty="0" err="1"/>
              <a:t>AlmaMathematica</a:t>
            </a:r>
            <a:r>
              <a:rPr lang="it-IT" sz="1600" b="1" dirty="0"/>
              <a:t>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en-US" sz="1600" dirty="0" smtClean="0"/>
              <a:t>Provides </a:t>
            </a:r>
            <a:r>
              <a:rPr lang="en-US" sz="1600" dirty="0"/>
              <a:t>educational support to improve the mathematical preparation necessary to fulfill the Additional Learning Requirements (</a:t>
            </a:r>
            <a:r>
              <a:rPr lang="en-US" sz="1600" dirty="0" err="1"/>
              <a:t>OFA</a:t>
            </a:r>
            <a:r>
              <a:rPr lang="en-US" sz="1600" dirty="0" smtClean="0"/>
              <a:t>) </a:t>
            </a:r>
            <a:r>
              <a:rPr lang="it-IT" sz="1600" dirty="0" err="1" smtClean="0">
                <a:hlinkClick r:id="rId3"/>
              </a:rPr>
              <a:t>almaorienta.unibo.it</a:t>
            </a:r>
            <a:r>
              <a:rPr lang="it-IT" sz="1600" dirty="0" smtClean="0">
                <a:hlinkClick r:id="rId3"/>
              </a:rPr>
              <a:t>/</a:t>
            </a:r>
            <a:r>
              <a:rPr lang="it-IT" sz="1600" dirty="0" err="1" smtClean="0">
                <a:hlinkClick r:id="rId3"/>
              </a:rPr>
              <a:t>AlmaMathematica</a:t>
            </a:r>
            <a:r>
              <a:rPr lang="it-IT" sz="1600" dirty="0" smtClean="0"/>
              <a:t> </a:t>
            </a:r>
            <a:endParaRPr lang="it-IT" sz="1600" dirty="0"/>
          </a:p>
          <a:p>
            <a:endParaRPr lang="it-IT" sz="800" b="1" dirty="0" smtClean="0"/>
          </a:p>
          <a:p>
            <a:r>
              <a:rPr lang="en-US" sz="1600" b="1" dirty="0"/>
              <a:t>Extension of the study period – Part-time </a:t>
            </a:r>
            <a:r>
              <a:rPr lang="en-US" sz="1600" b="1" dirty="0" smtClean="0"/>
              <a:t>student</a:t>
            </a:r>
          </a:p>
          <a:p>
            <a:r>
              <a:rPr lang="en-US" sz="1600" dirty="0" smtClean="0"/>
              <a:t>You </a:t>
            </a:r>
            <a:r>
              <a:rPr lang="en-US" sz="1600" dirty="0"/>
              <a:t>may extend your period of study and carry out your university career over a longer period of time than normal, while remaining aligned to the exam schedule</a:t>
            </a:r>
            <a:endParaRPr lang="it-IT" sz="1600" dirty="0"/>
          </a:p>
          <a:p>
            <a:endParaRPr lang="it-IT" sz="1600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Studying</a:t>
              </a:r>
              <a:endParaRPr lang="it-IT" sz="2700" kern="1200" dirty="0"/>
            </a:p>
          </p:txBody>
        </p:sp>
      </p:grp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 err="1" smtClean="0"/>
              <a:t>Guidance</a:t>
            </a:r>
            <a:endParaRPr lang="it-IT" b="1" dirty="0" smtClean="0"/>
          </a:p>
          <a:p>
            <a:pPr algn="just"/>
            <a:r>
              <a:rPr lang="en-US" dirty="0" smtClean="0"/>
              <a:t>Services </a:t>
            </a:r>
            <a:r>
              <a:rPr lang="en-US" dirty="0"/>
              <a:t>and tools </a:t>
            </a:r>
            <a:r>
              <a:rPr lang="en-US" dirty="0" smtClean="0"/>
              <a:t>available </a:t>
            </a:r>
            <a:r>
              <a:rPr lang="en-US" dirty="0"/>
              <a:t>to anyone wishing to </a:t>
            </a:r>
            <a:r>
              <a:rPr lang="en-US" dirty="0" err="1"/>
              <a:t>enrol</a:t>
            </a:r>
            <a:r>
              <a:rPr lang="en-US" dirty="0"/>
              <a:t> at the University of </a:t>
            </a:r>
            <a:r>
              <a:rPr lang="en-US" dirty="0" smtClean="0"/>
              <a:t>Bologna and </a:t>
            </a:r>
            <a:r>
              <a:rPr lang="en-US" dirty="0"/>
              <a:t>those wishing to manage their university career in the best possible </a:t>
            </a:r>
            <a:r>
              <a:rPr lang="en-US" dirty="0" smtClean="0"/>
              <a:t>way.</a:t>
            </a:r>
          </a:p>
          <a:p>
            <a:pPr algn="just"/>
            <a:endParaRPr lang="it-IT" sz="700" dirty="0"/>
          </a:p>
          <a:p>
            <a:pPr algn="just"/>
            <a:r>
              <a:rPr lang="it-IT" b="1" dirty="0" err="1" smtClean="0"/>
              <a:t>Internships</a:t>
            </a:r>
            <a:r>
              <a:rPr lang="it-IT" b="1" dirty="0" smtClean="0"/>
              <a:t> </a:t>
            </a:r>
            <a:r>
              <a:rPr lang="it-IT" dirty="0" smtClean="0"/>
              <a:t> are an </a:t>
            </a:r>
            <a:r>
              <a:rPr lang="it-IT" dirty="0" err="1" smtClean="0"/>
              <a:t>opportunity</a:t>
            </a:r>
            <a:r>
              <a:rPr lang="it-IT" dirty="0" smtClean="0"/>
              <a:t> for </a:t>
            </a:r>
            <a:r>
              <a:rPr lang="it-IT" dirty="0" err="1" smtClean="0"/>
              <a:t>vocational</a:t>
            </a:r>
            <a:r>
              <a:rPr lang="it-IT" dirty="0" smtClean="0"/>
              <a:t> training and for a first job </a:t>
            </a:r>
            <a:r>
              <a:rPr lang="it-IT" dirty="0" err="1" smtClean="0"/>
              <a:t>experience</a:t>
            </a:r>
            <a:r>
              <a:rPr lang="it-IT" dirty="0" smtClean="0"/>
              <a:t>. </a:t>
            </a:r>
          </a:p>
          <a:p>
            <a:pPr algn="just"/>
            <a:r>
              <a:rPr lang="it-IT" b="1" dirty="0" err="1" smtClean="0"/>
              <a:t>Curricular</a:t>
            </a:r>
            <a:r>
              <a:rPr lang="it-IT" b="1" dirty="0" smtClean="0"/>
              <a:t> </a:t>
            </a:r>
            <a:r>
              <a:rPr lang="it-IT" b="1" dirty="0" err="1" smtClean="0"/>
              <a:t>internships</a:t>
            </a:r>
            <a:r>
              <a:rPr lang="it-IT" b="1" dirty="0" smtClean="0"/>
              <a:t>: </a:t>
            </a:r>
            <a:r>
              <a:rPr lang="en-US" dirty="0"/>
              <a:t>i</a:t>
            </a:r>
            <a:r>
              <a:rPr lang="en-US" dirty="0" smtClean="0"/>
              <a:t>nternships </a:t>
            </a:r>
            <a:r>
              <a:rPr lang="en-US" dirty="0"/>
              <a:t>that students can carry out as part of their curriculum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b="1" dirty="0" err="1" smtClean="0"/>
              <a:t>Postgraduate</a:t>
            </a:r>
            <a:r>
              <a:rPr lang="it-IT" b="1" dirty="0" smtClean="0"/>
              <a:t> </a:t>
            </a:r>
            <a:r>
              <a:rPr lang="it-IT" b="1" dirty="0" err="1" smtClean="0"/>
              <a:t>internships</a:t>
            </a:r>
            <a:r>
              <a:rPr lang="it-IT" b="1" dirty="0" smtClean="0"/>
              <a:t>:</a:t>
            </a:r>
            <a:r>
              <a:rPr lang="it-IT" dirty="0" smtClean="0"/>
              <a:t> </a:t>
            </a:r>
            <a:r>
              <a:rPr lang="en-US" dirty="0" smtClean="0"/>
              <a:t>internships </a:t>
            </a:r>
            <a:r>
              <a:rPr lang="en-US" dirty="0"/>
              <a:t>that recent graduates can carry out within 12 months of graduation</a:t>
            </a:r>
            <a:r>
              <a:rPr lang="en-US" dirty="0" smtClean="0"/>
              <a:t>.</a:t>
            </a:r>
            <a:endParaRPr lang="it-IT" dirty="0"/>
          </a:p>
          <a:p>
            <a:pPr algn="just"/>
            <a:endParaRPr lang="it-IT" sz="700" dirty="0" smtClean="0"/>
          </a:p>
          <a:p>
            <a:pPr algn="just"/>
            <a:r>
              <a:rPr lang="en-US" b="1" dirty="0"/>
              <a:t>Job Guidance </a:t>
            </a:r>
            <a:r>
              <a:rPr lang="en-US" b="1" dirty="0" smtClean="0"/>
              <a:t>Service </a:t>
            </a:r>
            <a:r>
              <a:rPr lang="en-US" dirty="0" smtClean="0"/>
              <a:t>assists </a:t>
            </a:r>
            <a:r>
              <a:rPr lang="en-US" dirty="0"/>
              <a:t>students and graduates to prepare for the job market.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endParaRPr lang="it-IT" sz="700" b="1" dirty="0"/>
          </a:p>
          <a:p>
            <a:r>
              <a:rPr lang="it-IT" b="1" dirty="0" smtClean="0"/>
              <a:t>Job </a:t>
            </a:r>
            <a:r>
              <a:rPr lang="it-IT" b="1" dirty="0" err="1"/>
              <a:t>Placement</a:t>
            </a:r>
            <a:r>
              <a:rPr lang="it-IT" b="1" dirty="0"/>
              <a:t> </a:t>
            </a:r>
            <a:r>
              <a:rPr lang="en-US" dirty="0"/>
              <a:t>facilitate graduates' entry into the job </a:t>
            </a:r>
            <a:r>
              <a:rPr lang="en-US" dirty="0" smtClean="0"/>
              <a:t>market. </a:t>
            </a:r>
            <a:r>
              <a:rPr lang="en-US" dirty="0"/>
              <a:t>Search the job vacancy noticeboard </a:t>
            </a: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809"/>
            <a:chExt cx="2289960" cy="1373976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 err="1"/>
                <a:t>Guidance</a:t>
              </a:r>
              <a:r>
                <a:rPr lang="it-IT" sz="2700" dirty="0"/>
                <a:t> </a:t>
              </a:r>
              <a:r>
                <a:rPr lang="it-IT" sz="2700" dirty="0" err="1"/>
                <a:t>Internships</a:t>
              </a:r>
              <a:r>
                <a:rPr lang="it-IT" sz="2700" dirty="0"/>
                <a:t> &amp; </a:t>
              </a:r>
              <a:r>
                <a:rPr lang="it-IT" sz="2700" dirty="0" err="1"/>
                <a:t>Placement</a:t>
              </a:r>
              <a:r>
                <a:rPr lang="it-IT" sz="2700" dirty="0"/>
                <a:t> </a:t>
              </a:r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Accomodation</a:t>
            </a:r>
            <a:r>
              <a:rPr lang="it-IT" b="1" dirty="0" smtClean="0"/>
              <a:t>, </a:t>
            </a:r>
            <a:r>
              <a:rPr lang="it-IT" b="1" dirty="0" err="1" smtClean="0"/>
              <a:t>halls</a:t>
            </a:r>
            <a:r>
              <a:rPr lang="it-IT" b="1" dirty="0" smtClean="0"/>
              <a:t> of residence and </a:t>
            </a:r>
            <a:r>
              <a:rPr lang="it-IT" b="1" dirty="0" err="1" smtClean="0"/>
              <a:t>support</a:t>
            </a:r>
            <a:r>
              <a:rPr lang="it-IT" b="1" dirty="0" smtClean="0"/>
              <a:t> </a:t>
            </a:r>
            <a:r>
              <a:rPr lang="it-IT" b="1" dirty="0" err="1" smtClean="0"/>
              <a:t>services</a:t>
            </a:r>
            <a:r>
              <a:rPr lang="it-IT" b="1" dirty="0" smtClean="0"/>
              <a:t>. </a:t>
            </a:r>
            <a:br>
              <a:rPr lang="it-IT" b="1" dirty="0" smtClean="0"/>
            </a:br>
            <a:r>
              <a:rPr lang="en-US" dirty="0" smtClean="0"/>
              <a:t>Services </a:t>
            </a:r>
            <a:r>
              <a:rPr lang="en-US" dirty="0"/>
              <a:t>for students </a:t>
            </a:r>
            <a:r>
              <a:rPr lang="en-US" dirty="0" smtClean="0"/>
              <a:t>looking </a:t>
            </a:r>
            <a:r>
              <a:rPr lang="en-US" dirty="0"/>
              <a:t>for accommodation and </a:t>
            </a:r>
            <a:r>
              <a:rPr lang="en-US" dirty="0" smtClean="0"/>
              <a:t>Rental </a:t>
            </a:r>
            <a:r>
              <a:rPr lang="en-US" dirty="0"/>
              <a:t>registration </a:t>
            </a:r>
            <a:r>
              <a:rPr lang="en-US" dirty="0" smtClean="0"/>
              <a:t>desk. </a:t>
            </a:r>
          </a:p>
          <a:p>
            <a:endParaRPr lang="it-IT" dirty="0"/>
          </a:p>
          <a:p>
            <a:pPr algn="just"/>
            <a:r>
              <a:rPr lang="it-IT" b="1" dirty="0" err="1" smtClean="0"/>
              <a:t>Canteens</a:t>
            </a:r>
            <a:r>
              <a:rPr lang="it-IT" b="1" dirty="0" smtClean="0"/>
              <a:t> and </a:t>
            </a:r>
            <a:r>
              <a:rPr lang="it-IT" b="1" dirty="0" err="1" smtClean="0"/>
              <a:t>other</a:t>
            </a:r>
            <a:r>
              <a:rPr lang="it-IT" b="1" dirty="0" smtClean="0"/>
              <a:t> catering </a:t>
            </a:r>
            <a:r>
              <a:rPr lang="it-IT" b="1" dirty="0" err="1" smtClean="0"/>
              <a:t>facilities</a:t>
            </a:r>
            <a:endParaRPr lang="it-IT" b="1" dirty="0"/>
          </a:p>
          <a:p>
            <a:pPr algn="just"/>
            <a:r>
              <a:rPr lang="en-US" dirty="0" smtClean="0"/>
              <a:t>Students </a:t>
            </a:r>
            <a:r>
              <a:rPr lang="en-US" dirty="0"/>
              <a:t>can take advantage of discounts and special promotions at the university canteens and in some catering services having an agreement with the </a:t>
            </a:r>
            <a:r>
              <a:rPr lang="en-US" dirty="0" smtClean="0"/>
              <a:t>university.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b="1" dirty="0" err="1" smtClean="0"/>
              <a:t>Transport</a:t>
            </a:r>
            <a:r>
              <a:rPr lang="it-IT" b="1" dirty="0" smtClean="0"/>
              <a:t> and </a:t>
            </a:r>
            <a:r>
              <a:rPr lang="it-IT" b="1" dirty="0" err="1" smtClean="0"/>
              <a:t>mobility</a:t>
            </a:r>
            <a:endParaRPr lang="it-IT" b="1" dirty="0" smtClean="0"/>
          </a:p>
          <a:p>
            <a:pPr algn="just"/>
            <a:r>
              <a:rPr lang="en-US" dirty="0"/>
              <a:t>Unibo students can purchase annual public transport passes for Bologna and the surrounding area at a </a:t>
            </a:r>
            <a:r>
              <a:rPr lang="en-US" dirty="0" err="1"/>
              <a:t>subsidised</a:t>
            </a:r>
            <a:r>
              <a:rPr lang="en-US" dirty="0"/>
              <a:t> price</a:t>
            </a:r>
            <a:r>
              <a:rPr lang="en-US" dirty="0" smtClean="0"/>
              <a:t>.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693158" y="1603782"/>
            <a:chExt cx="2289960" cy="137397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 err="1"/>
                <a:t>Housing</a:t>
              </a:r>
              <a:r>
                <a:rPr lang="it-IT" sz="2700" dirty="0"/>
                <a:t> </a:t>
              </a:r>
              <a:r>
                <a:rPr lang="it-IT" sz="2700" dirty="0" err="1"/>
                <a:t>Canteen</a:t>
              </a:r>
              <a:r>
                <a:rPr lang="it-IT" sz="2700" dirty="0"/>
                <a:t> </a:t>
              </a:r>
              <a:r>
                <a:rPr lang="it-IT" sz="2700" dirty="0" err="1"/>
                <a:t>Transport</a:t>
              </a:r>
              <a:endParaRPr lang="it-IT" sz="2700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/>
              <a:t>Medical</a:t>
            </a:r>
            <a:r>
              <a:rPr lang="it-IT" b="1" dirty="0"/>
              <a:t> Assistance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Information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medical</a:t>
            </a:r>
            <a:r>
              <a:rPr lang="it-IT" dirty="0" smtClean="0"/>
              <a:t> </a:t>
            </a:r>
            <a:r>
              <a:rPr lang="it-IT" dirty="0" err="1" smtClean="0"/>
              <a:t>assistance</a:t>
            </a:r>
            <a:r>
              <a:rPr lang="it-IT" dirty="0" smtClean="0"/>
              <a:t> for </a:t>
            </a:r>
            <a:r>
              <a:rPr lang="it-IT" dirty="0" err="1" smtClean="0"/>
              <a:t>italian</a:t>
            </a:r>
            <a:r>
              <a:rPr lang="it-IT" dirty="0" smtClean="0"/>
              <a:t> ad </a:t>
            </a:r>
            <a:r>
              <a:rPr lang="it-IT" dirty="0" err="1" smtClean="0"/>
              <a:t>foreign</a:t>
            </a:r>
            <a:r>
              <a:rPr lang="it-IT" dirty="0" smtClean="0"/>
              <a:t> students</a:t>
            </a:r>
          </a:p>
          <a:p>
            <a:pPr algn="just"/>
            <a:endParaRPr lang="it-IT" dirty="0"/>
          </a:p>
          <a:p>
            <a:r>
              <a:rPr lang="it-IT" b="1" dirty="0" smtClean="0"/>
              <a:t>SAP – </a:t>
            </a:r>
            <a:r>
              <a:rPr lang="it-IT" b="1" dirty="0" err="1" smtClean="0"/>
              <a:t>Psychological</a:t>
            </a:r>
            <a:r>
              <a:rPr lang="it-IT" b="1" dirty="0" smtClean="0"/>
              <a:t> Support Service</a:t>
            </a:r>
            <a:br>
              <a:rPr lang="it-IT" b="1" dirty="0" smtClean="0"/>
            </a:br>
            <a:r>
              <a:rPr lang="it-IT" dirty="0" smtClean="0"/>
              <a:t>Service </a:t>
            </a:r>
            <a:r>
              <a:rPr lang="it-IT" dirty="0" err="1" smtClean="0"/>
              <a:t>available</a:t>
            </a:r>
            <a:r>
              <a:rPr lang="it-IT" dirty="0" smtClean="0"/>
              <a:t> for students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en-US" dirty="0"/>
              <a:t>suffer from emotional and relational problems, affective and </a:t>
            </a:r>
            <a:r>
              <a:rPr lang="en-US" dirty="0" err="1"/>
              <a:t>behavioural</a:t>
            </a:r>
            <a:r>
              <a:rPr lang="en-US" dirty="0"/>
              <a:t> disorders or troubles in their </a:t>
            </a:r>
            <a:r>
              <a:rPr lang="en-US" dirty="0" smtClean="0"/>
              <a:t>academic lives.</a:t>
            </a:r>
          </a:p>
          <a:p>
            <a:endParaRPr lang="en-US" dirty="0" smtClean="0"/>
          </a:p>
          <a:p>
            <a:r>
              <a:rPr lang="en-US" b="1" dirty="0"/>
              <a:t>Services for disabled students and students with specific learning disabilities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err="1" smtClean="0"/>
              <a:t>Provides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to </a:t>
            </a:r>
            <a:r>
              <a:rPr lang="it-IT" dirty="0" err="1" smtClean="0"/>
              <a:t>these</a:t>
            </a:r>
            <a:r>
              <a:rPr lang="it-IT" dirty="0" smtClean="0"/>
              <a:t> students t</a:t>
            </a:r>
            <a:r>
              <a:rPr lang="en-US" dirty="0" err="1" smtClean="0"/>
              <a:t>hroughout</a:t>
            </a:r>
            <a:r>
              <a:rPr lang="en-US" dirty="0" smtClean="0"/>
              <a:t> </a:t>
            </a:r>
            <a:r>
              <a:rPr lang="en-US" dirty="0"/>
              <a:t>their course of study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r>
              <a:rPr lang="it-IT" b="1" dirty="0" smtClean="0"/>
              <a:t>Cross-cultural </a:t>
            </a:r>
            <a:r>
              <a:rPr lang="it-IT" b="1" dirty="0" err="1" smtClean="0"/>
              <a:t>consultation</a:t>
            </a:r>
            <a:r>
              <a:rPr lang="it-IT" b="1" dirty="0" smtClean="0"/>
              <a:t> service for </a:t>
            </a:r>
            <a:r>
              <a:rPr lang="it-IT" b="1" dirty="0" err="1" smtClean="0"/>
              <a:t>international</a:t>
            </a:r>
            <a:r>
              <a:rPr lang="it-IT" b="1" dirty="0" smtClean="0"/>
              <a:t> students</a:t>
            </a:r>
            <a:br>
              <a:rPr lang="it-IT" b="1" dirty="0" smtClean="0"/>
            </a:br>
            <a:r>
              <a:rPr lang="en-US" dirty="0" smtClean="0"/>
              <a:t>The </a:t>
            </a:r>
            <a:r>
              <a:rPr lang="en-US" dirty="0"/>
              <a:t>service is designed for international students from different cultural contexts who are experiencing personal difficulties or are struggling to adapt to a new cultural and social environment</a:t>
            </a:r>
            <a:r>
              <a:rPr lang="en-US" dirty="0" smtClean="0"/>
              <a:t>.</a:t>
            </a:r>
            <a:endParaRPr 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8250029" y="809"/>
            <a:chExt cx="2289960" cy="1373976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Rettangolo 13"/>
            <p:cNvSpPr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Services</a:t>
              </a:r>
              <a:endParaRPr lang="it-IT" sz="2700" kern="1200" dirty="0"/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degree programme 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/>
              <a:t>University</a:t>
            </a:r>
            <a:r>
              <a:rPr lang="it-IT" b="1" dirty="0"/>
              <a:t> </a:t>
            </a:r>
            <a:r>
              <a:rPr lang="it-IT" b="1" dirty="0" err="1"/>
              <a:t>Museum</a:t>
            </a:r>
            <a:r>
              <a:rPr lang="it-IT" b="1" dirty="0"/>
              <a:t> Network - </a:t>
            </a:r>
            <a:r>
              <a:rPr lang="it-IT" b="1" dirty="0" err="1"/>
              <a:t>SMA</a:t>
            </a:r>
            <a:r>
              <a:rPr lang="it-IT" b="1" dirty="0"/>
              <a:t> </a:t>
            </a:r>
            <a:endParaRPr lang="it-IT" b="1" dirty="0" smtClean="0"/>
          </a:p>
          <a:p>
            <a:r>
              <a:rPr lang="it-IT" dirty="0" err="1" smtClean="0"/>
              <a:t>Discover</a:t>
            </a:r>
            <a:r>
              <a:rPr lang="it-IT" dirty="0" smtClean="0"/>
              <a:t> </a:t>
            </a:r>
            <a:r>
              <a:rPr lang="it-IT" dirty="0" err="1" smtClean="0"/>
              <a:t>museums</a:t>
            </a:r>
            <a:r>
              <a:rPr lang="it-IT" dirty="0" smtClean="0"/>
              <a:t> and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en-US" dirty="0" smtClean="0"/>
              <a:t> </a:t>
            </a:r>
            <a:r>
              <a:rPr lang="en-US" dirty="0"/>
              <a:t>belonging to the University of </a:t>
            </a:r>
            <a:r>
              <a:rPr lang="en-US" dirty="0" smtClean="0"/>
              <a:t>Bologna.  Attend the events organized by the </a:t>
            </a:r>
            <a:r>
              <a:rPr lang="en-US" dirty="0" err="1" smtClean="0"/>
              <a:t>SMA</a:t>
            </a:r>
            <a:endParaRPr lang="en-US" dirty="0" smtClean="0"/>
          </a:p>
          <a:p>
            <a:endParaRPr lang="it-IT" sz="1200" b="1" dirty="0"/>
          </a:p>
          <a:p>
            <a:r>
              <a:rPr lang="it-IT" b="1" dirty="0" err="1" smtClean="0"/>
              <a:t>Cinemas</a:t>
            </a:r>
            <a:r>
              <a:rPr lang="it-IT" b="1" dirty="0" smtClean="0"/>
              <a:t>, </a:t>
            </a:r>
            <a:r>
              <a:rPr lang="it-IT" b="1" dirty="0" err="1" smtClean="0"/>
              <a:t>museums</a:t>
            </a:r>
            <a:r>
              <a:rPr lang="it-IT" b="1" dirty="0" smtClean="0"/>
              <a:t>, </a:t>
            </a:r>
            <a:r>
              <a:rPr lang="it-IT" b="1" dirty="0" err="1" smtClean="0"/>
              <a:t>theaters</a:t>
            </a:r>
            <a:r>
              <a:rPr lang="it-IT" b="1" dirty="0" smtClean="0"/>
              <a:t>, sport </a:t>
            </a:r>
            <a:r>
              <a:rPr lang="it-IT" b="1" dirty="0" err="1" smtClean="0"/>
              <a:t>events</a:t>
            </a:r>
            <a:r>
              <a:rPr lang="it-IT" b="1" dirty="0" smtClean="0"/>
              <a:t> </a:t>
            </a:r>
            <a:endParaRPr lang="it-IT" b="1" dirty="0"/>
          </a:p>
          <a:p>
            <a:r>
              <a:rPr lang="en-US" dirty="0"/>
              <a:t>Opportunities, subsidies and places of interest for studying and enjoying university life to the full</a:t>
            </a:r>
            <a:r>
              <a:rPr lang="en-US" dirty="0" smtClean="0"/>
              <a:t>.</a:t>
            </a:r>
            <a:endParaRPr lang="it-IT" dirty="0" smtClean="0"/>
          </a:p>
          <a:p>
            <a:endParaRPr lang="it-IT" sz="1200" dirty="0"/>
          </a:p>
          <a:p>
            <a:r>
              <a:rPr lang="it-IT" b="1" dirty="0" smtClean="0"/>
              <a:t>CUSB </a:t>
            </a:r>
            <a:r>
              <a:rPr lang="it-IT" b="1" dirty="0"/>
              <a:t>- Bologna </a:t>
            </a:r>
            <a:r>
              <a:rPr lang="it-IT" b="1" dirty="0" err="1"/>
              <a:t>University</a:t>
            </a:r>
            <a:r>
              <a:rPr lang="it-IT" b="1" dirty="0"/>
              <a:t> Sports Centre </a:t>
            </a:r>
            <a:endParaRPr lang="it-IT" b="1" dirty="0" smtClean="0"/>
          </a:p>
          <a:p>
            <a:r>
              <a:rPr lang="it-IT" dirty="0" err="1" smtClean="0"/>
              <a:t>Opportunity</a:t>
            </a:r>
            <a:r>
              <a:rPr lang="it-IT" dirty="0" smtClean="0"/>
              <a:t> to </a:t>
            </a:r>
            <a:r>
              <a:rPr lang="it-IT" dirty="0" err="1" smtClean="0"/>
              <a:t>practice</a:t>
            </a:r>
            <a:r>
              <a:rPr lang="it-IT" dirty="0" smtClean="0"/>
              <a:t> </a:t>
            </a:r>
            <a:r>
              <a:rPr lang="it-IT" dirty="0" err="1" smtClean="0"/>
              <a:t>sports</a:t>
            </a:r>
            <a:r>
              <a:rPr lang="it-IT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mere play or at a competitive </a:t>
            </a:r>
            <a:r>
              <a:rPr lang="en-US" dirty="0" smtClean="0"/>
              <a:t>level.</a:t>
            </a:r>
            <a:endParaRPr lang="it-IT" dirty="0" smtClean="0"/>
          </a:p>
          <a:p>
            <a:endParaRPr lang="it-IT" sz="1200" dirty="0"/>
          </a:p>
          <a:p>
            <a:r>
              <a:rPr lang="it-IT" b="1" dirty="0" err="1" smtClean="0"/>
              <a:t>Student</a:t>
            </a:r>
            <a:r>
              <a:rPr lang="it-IT" b="1" dirty="0" smtClean="0"/>
              <a:t> - </a:t>
            </a:r>
            <a:r>
              <a:rPr lang="it-IT" b="1" dirty="0" err="1" smtClean="0"/>
              <a:t>athlete</a:t>
            </a:r>
            <a:endParaRPr lang="it-IT" b="1" dirty="0"/>
          </a:p>
          <a:p>
            <a:r>
              <a:rPr lang="it-IT" dirty="0" smtClean="0"/>
              <a:t>Dual </a:t>
            </a:r>
            <a:r>
              <a:rPr lang="it-IT" dirty="0"/>
              <a:t>career </a:t>
            </a:r>
            <a:r>
              <a:rPr lang="it-IT" dirty="0" err="1" smtClean="0"/>
              <a:t>programme</a:t>
            </a:r>
            <a:r>
              <a:rPr lang="it-IT" dirty="0" smtClean="0"/>
              <a:t>  - </a:t>
            </a:r>
            <a:r>
              <a:rPr lang="it-IT" dirty="0" err="1" smtClean="0"/>
              <a:t>student-athlete</a:t>
            </a:r>
            <a:r>
              <a:rPr lang="it-IT" dirty="0" smtClean="0"/>
              <a:t> status </a:t>
            </a:r>
            <a:r>
              <a:rPr lang="it-IT" dirty="0" err="1" smtClean="0"/>
              <a:t>allows</a:t>
            </a:r>
            <a:r>
              <a:rPr lang="it-IT" dirty="0" smtClean="0"/>
              <a:t> top –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athletes</a:t>
            </a:r>
            <a:r>
              <a:rPr lang="it-IT" dirty="0" smtClean="0"/>
              <a:t> to combine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r>
              <a:rPr lang="it-IT" dirty="0" smtClean="0"/>
              <a:t> with a career in </a:t>
            </a:r>
            <a:r>
              <a:rPr lang="it-IT" dirty="0" err="1" smtClean="0"/>
              <a:t>competivie</a:t>
            </a:r>
            <a:r>
              <a:rPr lang="it-IT" dirty="0" smtClean="0"/>
              <a:t> </a:t>
            </a:r>
            <a:r>
              <a:rPr lang="it-IT" dirty="0" err="1" smtClean="0"/>
              <a:t>sports</a:t>
            </a:r>
            <a:r>
              <a:rPr lang="it-IT" dirty="0" smtClean="0"/>
              <a:t>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Sport &amp; </a:t>
              </a:r>
              <a:r>
                <a:rPr lang="it-IT" sz="2700" dirty="0" err="1"/>
                <a:t>Leisure</a:t>
              </a:r>
              <a:endParaRPr lang="it-IT" sz="27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008" y="6275408"/>
            <a:ext cx="373696" cy="50405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on your </a:t>
            </a:r>
            <a:r>
              <a:rPr lang="en-US" dirty="0" smtClean="0">
                <a:solidFill>
                  <a:schemeClr val="bg1"/>
                </a:solidFill>
              </a:rPr>
              <a:t>degree programme </a:t>
            </a:r>
            <a:r>
              <a:rPr lang="en-US" dirty="0">
                <a:solidFill>
                  <a:schemeClr val="bg1"/>
                </a:solidFill>
              </a:rPr>
              <a:t>website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2" y="5875363"/>
            <a:ext cx="6408712" cy="3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698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Michela Calandrini</cp:lastModifiedBy>
  <cp:revision>97</cp:revision>
  <cp:lastPrinted>2019-09-10T13:54:05Z</cp:lastPrinted>
  <dcterms:created xsi:type="dcterms:W3CDTF">2017-11-13T10:11:35Z</dcterms:created>
  <dcterms:modified xsi:type="dcterms:W3CDTF">2019-09-19T16:48:05Z</dcterms:modified>
</cp:coreProperties>
</file>